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y="10287000" cx="18288000"/>
  <p:notesSz cx="10287000" cy="18288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4" roundtripDataSignature="AMtx7mhyAeeZ2dPkc4XPGm0P7MBeHDCg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12" Type="http://schemas.openxmlformats.org/officeDocument/2006/relationships/slide" Target="slides/slide8.xml"/><Relationship Id="rId34" Type="http://customschemas.google.com/relationships/presentationmetadata" Target="meta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 name="Shape 12"/>
        <p:cNvGrpSpPr/>
        <p:nvPr/>
      </p:nvGrpSpPr>
      <p:grpSpPr>
        <a:xfrm>
          <a:off x="0" y="0"/>
          <a:ext cx="0" cy="0"/>
          <a:chOff x="0" y="0"/>
          <a:chExt cx="0" cy="0"/>
        </a:xfrm>
      </p:grpSpPr>
      <p:sp>
        <p:nvSpPr>
          <p:cNvPr id="13" name="Google Shape;1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 name="Google Shape;1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There are only sparse notes on slides; please see accompanied document for session outline + objectives.</a:t>
            </a:r>
            <a:endParaRPr/>
          </a:p>
        </p:txBody>
      </p:sp>
      <p:sp>
        <p:nvSpPr>
          <p:cNvPr id="15" name="Google Shape;1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f73c59190b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g3f73c59190b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g3f73c59190b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f73c59190b_0_3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3f73c59190b_0_3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g3f73c59190b_0_3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f73c59190b_0_3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g3f73c59190b_0_3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g3f73c59190b_0_39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f73c59190b_0_4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3f73c59190b_0_4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Metadata helps you organize </a:t>
            </a:r>
            <a:r>
              <a:rPr lang="en-US"/>
              <a:t>informants and organize your observations more easily. You can see for example how interviews of people who like or dislike MaxBoss vary in their other attitudes once you have organized your data with this variable.</a:t>
            </a:r>
            <a:endParaRPr/>
          </a:p>
        </p:txBody>
      </p:sp>
      <p:sp>
        <p:nvSpPr>
          <p:cNvPr id="232" name="Google Shape;232;g3f73c59190b_0_4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f73c59190b_0_1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3f73c59190b_0_14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1" name="Google Shape;241;g3f73c59190b_0_14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f73c59190b_0_4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g3f73c59190b_0_4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3" name="Google Shape;273;g3f73c59190b_0_4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f73c59190b_0_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g3f73c59190b_0_4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If students look at category summaries and tables of quotes, it is clear this is a real qualitative analysis, just not a very insightful one.</a:t>
            </a:r>
            <a:endParaRPr/>
          </a:p>
          <a:p>
            <a:pPr indent="0" lvl="0" marL="0" rtl="0" algn="l">
              <a:lnSpc>
                <a:spcPct val="100000"/>
              </a:lnSpc>
              <a:spcBef>
                <a:spcPts val="0"/>
              </a:spcBef>
              <a:spcAft>
                <a:spcPts val="0"/>
              </a:spcAft>
              <a:buSzPts val="1400"/>
              <a:buNone/>
            </a:pPr>
            <a:r>
              <a:rPr lang="en-US"/>
              <a:t>The main criticism is the lack of any interesting perspective: the categories just take stock descriptively of what was talked about in the interviews.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Is this useful, though? Often, it is very useful. This helps make sense of what is said, who talks about what, the volume of quotes related to specific topics, etc. It is a great starting point for crafting a theoretically informed analysis.</a:t>
            </a:r>
            <a:endParaRPr/>
          </a:p>
        </p:txBody>
      </p:sp>
      <p:sp>
        <p:nvSpPr>
          <p:cNvPr id="285" name="Google Shape;285;g3f73c59190b_0_4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f73c59190b_0_4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f73c59190b_0_4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Here the focused coding is for predefined category “negative emotions”. This will result in:</a:t>
            </a:r>
            <a:endParaRPr/>
          </a:p>
          <a:p>
            <a:pPr indent="0" lvl="0" marL="0" rtl="0" algn="l">
              <a:lnSpc>
                <a:spcPct val="100000"/>
              </a:lnSpc>
              <a:spcBef>
                <a:spcPts val="0"/>
              </a:spcBef>
              <a:spcAft>
                <a:spcPts val="0"/>
              </a:spcAft>
              <a:buSzPts val="1400"/>
              <a:buNone/>
            </a:pPr>
            <a:r>
              <a:t/>
            </a:r>
            <a:endParaRPr/>
          </a:p>
        </p:txBody>
      </p:sp>
      <p:sp>
        <p:nvSpPr>
          <p:cNvPr id="294" name="Google Shape;294;g3f73c59190b_0_4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f73c59190b_0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g3f73c59190b_0_1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7" name="Google Shape;307;g3f73c59190b_0_1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f73c59190b_0_4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g3f73c59190b_0_4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9" name="Google Shape;339;g3f73c59190b_0_4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 name="Shape 26"/>
        <p:cNvGrpSpPr/>
        <p:nvPr/>
      </p:nvGrpSpPr>
      <p:grpSpPr>
        <a:xfrm>
          <a:off x="0" y="0"/>
          <a:ext cx="0" cy="0"/>
          <a:chOff x="0" y="0"/>
          <a:chExt cx="0" cy="0"/>
        </a:xfrm>
      </p:grpSpPr>
      <p:sp>
        <p:nvSpPr>
          <p:cNvPr id="27" name="Google Shape;27;g409b476de89_0_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 name="Google Shape;28;g409b476de89_0_1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It may </a:t>
            </a:r>
            <a:endParaRPr/>
          </a:p>
        </p:txBody>
      </p:sp>
      <p:sp>
        <p:nvSpPr>
          <p:cNvPr id="29" name="Google Shape;29;g409b476de89_0_10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409b476de89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g409b476de89_0_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0" name="Google Shape;350;g409b476de89_0_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409b476de89_0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g409b476de89_0_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g409b476de89_0_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409b476de89_0_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g409b476de89_0_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0" name="Google Shape;370;g409b476de89_0_6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409b476de89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g409b476de89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Ask students to read trough the first quotes in each of the newly created subcategories. Are they compelling? Does the more theoretical focus they tried out add value to </a:t>
            </a:r>
            <a:r>
              <a:rPr lang="en-US"/>
              <a:t>understanding</a:t>
            </a:r>
            <a:r>
              <a:rPr lang="en-US"/>
              <a:t> what is happening?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Students should understand that some of the subcategories are irrelevant and can be abandoned: the goal of analysis is not to make sense of all data but to offer a compelling perspective.</a:t>
            </a:r>
            <a:endParaRPr/>
          </a:p>
        </p:txBody>
      </p:sp>
      <p:sp>
        <p:nvSpPr>
          <p:cNvPr id="380" name="Google Shape;380;g409b476de89_0_8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409b476de89_0_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g409b476de89_0_7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0" name="Google Shape;390;g409b476de89_0_7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f73c59190b_0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g3f73c59190b_0_2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9" name="Google Shape;399;g3f73c59190b_0_2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409b476de89_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g409b476de89_0_1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Ask students to read trough the first quotes in each of the newly created subcategories. Are they compelling? Does the more theoretical focus they tried out add value to understanding what is happening?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Students should understand that some of the subcategories are irrelevant and can be abandoned: the goal of analysis is not to make sense of all data but to offer a compelling perspective.</a:t>
            </a:r>
            <a:endParaRPr/>
          </a:p>
        </p:txBody>
      </p:sp>
      <p:sp>
        <p:nvSpPr>
          <p:cNvPr id="431" name="Google Shape;431;g409b476de89_0_1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409b476de89_0_1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g409b476de89_0_14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Ask students to read trough the first quotes in each of the newly created subcategories. Are they compelling? Does the more theoretical focus they tried out add value to understanding what is happening?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Students should understand that some of the subcategories are irrelevant and can be abandoned: the goal of analysis is not to make sense of all data but to offer a compelling perspective.</a:t>
            </a:r>
            <a:endParaRPr/>
          </a:p>
        </p:txBody>
      </p:sp>
      <p:sp>
        <p:nvSpPr>
          <p:cNvPr id="443" name="Google Shape;443;g409b476de89_0_14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409b476de89_0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g409b476de89_0_1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Suggest that they find a political topic and contrast newspapers that support different views.</a:t>
            </a:r>
            <a:endParaRPr/>
          </a:p>
          <a:p>
            <a:pPr indent="0" lvl="0" marL="0" rtl="0" algn="l">
              <a:lnSpc>
                <a:spcPct val="100000"/>
              </a:lnSpc>
              <a:spcBef>
                <a:spcPts val="0"/>
              </a:spcBef>
              <a:spcAft>
                <a:spcPts val="0"/>
              </a:spcAft>
              <a:buSzPts val="1400"/>
              <a:buNone/>
            </a:pPr>
            <a:r>
              <a:rPr lang="en-US"/>
              <a:t>Since AI coding if effortless, students should experiment with different ways to code the data.</a:t>
            </a:r>
            <a:endParaRPr/>
          </a:p>
          <a:p>
            <a:pPr indent="0" lvl="0" marL="0" rtl="0" algn="l">
              <a:lnSpc>
                <a:spcPct val="100000"/>
              </a:lnSpc>
              <a:spcBef>
                <a:spcPts val="0"/>
              </a:spcBef>
              <a:spcAft>
                <a:spcPts val="0"/>
              </a:spcAft>
              <a:buSzPts val="1400"/>
              <a:buNone/>
            </a:pPr>
            <a:r>
              <a:t/>
            </a:r>
            <a:endParaRPr/>
          </a:p>
        </p:txBody>
      </p:sp>
      <p:sp>
        <p:nvSpPr>
          <p:cNvPr id="454" name="Google Shape;454;g409b476de89_0_15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f70286750f_0_598:notes"/>
          <p:cNvSpPr txBox="1"/>
          <p:nvPr>
            <p:ph idx="2" type="hdr"/>
          </p:nvPr>
        </p:nvSpPr>
        <p:spPr>
          <a:xfrm>
            <a:off x="0" y="0"/>
            <a:ext cx="2971800" cy="45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2" name="Google Shape;462;g3f70286750f_0_598:notes"/>
          <p:cNvSpPr txBox="1"/>
          <p:nvPr>
            <p:ph idx="10" type="dt"/>
          </p:nvPr>
        </p:nvSpPr>
        <p:spPr>
          <a:xfrm>
            <a:off x="3884613" y="0"/>
            <a:ext cx="2971800" cy="458700"/>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1400"/>
              <a:buNone/>
            </a:pPr>
            <a:r>
              <a:t/>
            </a:r>
            <a:endParaRPr/>
          </a:p>
        </p:txBody>
      </p:sp>
      <p:sp>
        <p:nvSpPr>
          <p:cNvPr id="463" name="Google Shape;463;g3f70286750f_0_598:notes"/>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g3f70286750f_0_5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5" name="Google Shape;465;g3f70286750f_0_598:notes"/>
          <p:cNvSpPr txBox="1"/>
          <p:nvPr>
            <p:ph idx="11" type="ftr"/>
          </p:nvPr>
        </p:nvSpPr>
        <p:spPr>
          <a:xfrm>
            <a:off x="0" y="8685213"/>
            <a:ext cx="2971800" cy="4587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6" name="Google Shape;466;g3f70286750f_0_5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 name="Google Shape;42;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 name="Google Shape;43;p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a:t>Discussion topic:</a:t>
            </a:r>
            <a:r>
              <a:rPr lang="en-US"/>
              <a:t> why do we go back? Can anyone give examples from their own research when they revisited e.g. their interview guide, reorganized data, rewrote narrative </a:t>
            </a:r>
            <a:r>
              <a:rPr lang="en-US"/>
              <a:t>summary</a:t>
            </a:r>
            <a:r>
              <a:rPr lang="en-US"/>
              <a:t>,s or something similar? </a:t>
            </a:r>
            <a:endParaRPr/>
          </a:p>
          <a:p>
            <a:pPr indent="0" lvl="0" marL="0" rtl="0" algn="l">
              <a:lnSpc>
                <a:spcPct val="100000"/>
              </a:lnSpc>
              <a:spcBef>
                <a:spcPts val="0"/>
              </a:spcBef>
              <a:spcAft>
                <a:spcPts val="0"/>
              </a:spcAft>
              <a:buSzPts val="1400"/>
              <a:buNone/>
            </a:pPr>
            <a:r>
              <a:t/>
            </a:r>
            <a:endParaRPr/>
          </a:p>
        </p:txBody>
      </p:sp>
      <p:sp>
        <p:nvSpPr>
          <p:cNvPr id="75" name="Google Shape;75;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f73c59190b_0_2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g3f73c59190b_0_2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 name="Google Shape;92;g3f73c59190b_0_26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f73c59190b_0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g3f73c59190b_0_2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g3f73c59190b_0_2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f73c59190b_0_3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f73c59190b_0_3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 name="Google Shape;117;g3f73c59190b_0_3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f73c59190b_0_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f73c59190b_0_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g3f73c59190b_0_8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f73c59190b_0_3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g3f73c59190b_0_3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AI summaries should not preclude reading articles, but with AI you can cover more alternative framings.</a:t>
            </a:r>
            <a:endParaRPr/>
          </a:p>
          <a:p>
            <a:pPr indent="0" lvl="0" marL="0" rtl="0" algn="l">
              <a:lnSpc>
                <a:spcPct val="100000"/>
              </a:lnSpc>
              <a:spcBef>
                <a:spcPts val="0"/>
              </a:spcBef>
              <a:spcAft>
                <a:spcPts val="0"/>
              </a:spcAft>
              <a:buSzPts val="1400"/>
              <a:buNone/>
            </a:pPr>
            <a:r>
              <a:rPr lang="en-US"/>
              <a:t>Getting more familiar with research context by asking ChatGPT, Claude. or Gemina about details help avoid covering a lot of common sense stuff in interviews – you can get into more interesting dynamics. </a:t>
            </a:r>
            <a:endParaRPr/>
          </a:p>
          <a:p>
            <a:pPr indent="0" lvl="0" marL="0" rtl="0" algn="l">
              <a:spcBef>
                <a:spcPts val="0"/>
              </a:spcBef>
              <a:spcAft>
                <a:spcPts val="0"/>
              </a:spcAft>
              <a:buClr>
                <a:schemeClr val="dk1"/>
              </a:buClr>
              <a:buSzPts val="1400"/>
              <a:buFont typeface="Arial"/>
              <a:buNone/>
            </a:pPr>
            <a:r>
              <a:rPr lang="en-US"/>
              <a:t>AI is really good in helping you prep your interview guides, flagging up leading questions, etc.</a:t>
            </a:r>
            <a:endParaRPr/>
          </a:p>
          <a:p>
            <a:pPr indent="0" lvl="0" marL="0" rtl="0" algn="l">
              <a:lnSpc>
                <a:spcPct val="100000"/>
              </a:lnSpc>
              <a:spcBef>
                <a:spcPts val="0"/>
              </a:spcBef>
              <a:spcAft>
                <a:spcPts val="0"/>
              </a:spcAft>
              <a:buSzPts val="1400"/>
              <a:buNone/>
            </a:pPr>
            <a:r>
              <a:t/>
            </a:r>
            <a:endParaRPr/>
          </a:p>
        </p:txBody>
      </p:sp>
      <p:sp>
        <p:nvSpPr>
          <p:cNvPr id="160" name="Google Shape;160;g3f73c59190b_0_3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ted (g3f7254ac623_6_0)">
  <p:cSld name="Generated (g3f7254ac623_6_0)">
    <p:spTree>
      <p:nvGrpSpPr>
        <p:cNvPr id="11" name="Shape 1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0.png"/><Relationship Id="rId4" Type="http://schemas.openxmlformats.org/officeDocument/2006/relationships/image" Target="../media/image18.png"/><Relationship Id="rId5"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7.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2.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hyperlink" Target="https://skimle.co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6" name="Shape 16"/>
        <p:cNvGrpSpPr/>
        <p:nvPr/>
      </p:nvGrpSpPr>
      <p:grpSpPr>
        <a:xfrm>
          <a:off x="0" y="0"/>
          <a:ext cx="0" cy="0"/>
          <a:chOff x="0" y="0"/>
          <a:chExt cx="0" cy="0"/>
        </a:xfrm>
      </p:grpSpPr>
      <p:sp>
        <p:nvSpPr>
          <p:cNvPr id="17" name="Google Shape;17;p1"/>
          <p:cNvSpPr/>
          <p:nvPr/>
        </p:nvSpPr>
        <p:spPr>
          <a:xfrm>
            <a:off x="857250" y="2633216"/>
            <a:ext cx="9335453" cy="3048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Using Skimle for Qualitative Analysis </a:t>
            </a:r>
            <a:endParaRPr b="0" i="0" sz="1800" u="none" cap="none" strike="noStrike">
              <a:solidFill>
                <a:schemeClr val="dk1"/>
              </a:solidFill>
              <a:latin typeface="Calibri"/>
              <a:ea typeface="Calibri"/>
              <a:cs typeface="Calibri"/>
              <a:sym typeface="Calibri"/>
            </a:endParaRPr>
          </a:p>
        </p:txBody>
      </p:sp>
      <p:sp>
        <p:nvSpPr>
          <p:cNvPr id="18" name="Google Shape;18;p1"/>
          <p:cNvSpPr/>
          <p:nvPr/>
        </p:nvSpPr>
        <p:spPr>
          <a:xfrm>
            <a:off x="857250" y="3128516"/>
            <a:ext cx="8741378" cy="1878211"/>
          </a:xfrm>
          <a:prstGeom prst="rect">
            <a:avLst/>
          </a:prstGeom>
          <a:noFill/>
          <a:ln>
            <a:noFill/>
          </a:ln>
        </p:spPr>
        <p:txBody>
          <a:bodyPr anchorCtr="0" anchor="t" bIns="25400" lIns="25400" spcFirstLastPara="1" rIns="25400" wrap="square" tIns="25400">
            <a:normAutofit/>
          </a:bodyPr>
          <a:lstStyle/>
          <a:p>
            <a:pPr indent="0" lvl="0" marL="0" marR="0" rtl="0" algn="l">
              <a:lnSpc>
                <a:spcPct val="91132"/>
              </a:lnSpc>
              <a:spcBef>
                <a:spcPts val="0"/>
              </a:spcBef>
              <a:spcAft>
                <a:spcPts val="0"/>
              </a:spcAft>
              <a:buClr>
                <a:srgbClr val="0F1F1C"/>
              </a:buClr>
              <a:buSzPts val="6900"/>
              <a:buFont typeface="Arial"/>
              <a:buNone/>
            </a:pPr>
            <a:r>
              <a:rPr b="1" lang="en-US" sz="6200">
                <a:solidFill>
                  <a:srgbClr val="0F1F1C"/>
                </a:solidFill>
              </a:rPr>
              <a:t>Using AI throughout your qualitative study </a:t>
            </a:r>
            <a:endParaRPr b="0" i="0" sz="6200" u="none" cap="none" strike="noStrike">
              <a:solidFill>
                <a:schemeClr val="dk1"/>
              </a:solidFill>
              <a:latin typeface="Calibri"/>
              <a:ea typeface="Calibri"/>
              <a:cs typeface="Calibri"/>
              <a:sym typeface="Calibri"/>
            </a:endParaRPr>
          </a:p>
        </p:txBody>
      </p:sp>
      <p:sp>
        <p:nvSpPr>
          <p:cNvPr id="19" name="Google Shape;19;p1"/>
          <p:cNvSpPr/>
          <p:nvPr/>
        </p:nvSpPr>
        <p:spPr>
          <a:xfrm>
            <a:off x="857250" y="5197227"/>
            <a:ext cx="609600" cy="57150"/>
          </a:xfrm>
          <a:prstGeom prst="roundRect">
            <a:avLst>
              <a:gd fmla="val 50000" name="adj"/>
            </a:avLst>
          </a:prstGeom>
          <a:solidFill>
            <a:srgbClr val="2EB8A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1"/>
          <p:cNvSpPr/>
          <p:nvPr/>
        </p:nvSpPr>
        <p:spPr>
          <a:xfrm>
            <a:off x="857250" y="5482977"/>
            <a:ext cx="9335453" cy="508620"/>
          </a:xfrm>
          <a:prstGeom prst="rect">
            <a:avLst/>
          </a:prstGeom>
          <a:noFill/>
          <a:ln>
            <a:noFill/>
          </a:ln>
        </p:spPr>
        <p:txBody>
          <a:bodyPr anchorCtr="0" anchor="t" bIns="25400" lIns="25400" spcFirstLastPara="1" rIns="25400" wrap="square" tIns="25400">
            <a:normAutofit/>
          </a:bodyPr>
          <a:lstStyle/>
          <a:p>
            <a:pPr indent="0" lvl="0" marL="0" marR="0" rtl="0" algn="l">
              <a:lnSpc>
                <a:spcPct val="113563"/>
              </a:lnSpc>
              <a:spcBef>
                <a:spcPts val="0"/>
              </a:spcBef>
              <a:spcAft>
                <a:spcPts val="0"/>
              </a:spcAft>
              <a:buClr>
                <a:srgbClr val="1A2423"/>
              </a:buClr>
              <a:buSzPts val="2850"/>
              <a:buFont typeface="Arial"/>
              <a:buNone/>
            </a:pPr>
            <a:r>
              <a:rPr b="1" lang="en-US" sz="2850">
                <a:solidFill>
                  <a:srgbClr val="1A2423"/>
                </a:solidFill>
              </a:rPr>
              <a:t>From research design to polishing manuscripts</a:t>
            </a:r>
            <a:endParaRPr b="0" i="0" sz="2850" u="none" cap="none" strike="noStrike">
              <a:solidFill>
                <a:schemeClr val="dk1"/>
              </a:solidFill>
              <a:latin typeface="Calibri"/>
              <a:ea typeface="Calibri"/>
              <a:cs typeface="Calibri"/>
              <a:sym typeface="Calibri"/>
            </a:endParaRPr>
          </a:p>
        </p:txBody>
      </p:sp>
      <p:sp>
        <p:nvSpPr>
          <p:cNvPr id="21" name="Google Shape;21;p1"/>
          <p:cNvSpPr/>
          <p:nvPr/>
        </p:nvSpPr>
        <p:spPr>
          <a:xfrm>
            <a:off x="857250" y="8220147"/>
            <a:ext cx="9335400" cy="3762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1A2423"/>
              </a:buClr>
              <a:buSzPts val="2250"/>
              <a:buFont typeface="Arial"/>
              <a:buNone/>
            </a:pPr>
            <a:r>
              <a:rPr b="1" i="0" lang="en-US" sz="2250" u="none" cap="none" strike="noStrike">
                <a:solidFill>
                  <a:schemeClr val="accent3"/>
                </a:solidFill>
                <a:latin typeface="Arial"/>
                <a:ea typeface="Arial"/>
                <a:cs typeface="Arial"/>
                <a:sym typeface="Arial"/>
              </a:rPr>
              <a:t>Materials prepared by Henri Schildt</a:t>
            </a:r>
            <a:endParaRPr b="0" i="0" sz="2250" u="none" cap="none" strike="noStrike">
              <a:solidFill>
                <a:schemeClr val="accent3"/>
              </a:solidFill>
              <a:latin typeface="Calibri"/>
              <a:ea typeface="Calibri"/>
              <a:cs typeface="Calibri"/>
              <a:sym typeface="Calibri"/>
            </a:endParaRPr>
          </a:p>
        </p:txBody>
      </p:sp>
      <p:sp>
        <p:nvSpPr>
          <p:cNvPr id="22" name="Google Shape;22;p1"/>
          <p:cNvSpPr/>
          <p:nvPr/>
        </p:nvSpPr>
        <p:spPr>
          <a:xfrm>
            <a:off x="857250" y="8786885"/>
            <a:ext cx="9335400" cy="3192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6B7874"/>
              </a:buClr>
              <a:buSzPts val="1875"/>
              <a:buFont typeface="Arial"/>
              <a:buNone/>
            </a:pPr>
            <a:r>
              <a:rPr b="0" i="0" lang="en-US" sz="1875" u="none" cap="none" strike="noStrike">
                <a:solidFill>
                  <a:srgbClr val="6B7874"/>
                </a:solidFill>
                <a:latin typeface="Arial"/>
                <a:ea typeface="Arial"/>
                <a:cs typeface="Arial"/>
                <a:sym typeface="Arial"/>
              </a:rPr>
              <a:t>Professor of Strategy at Aalto University</a:t>
            </a:r>
            <a:endParaRPr b="0" i="0" sz="1875" u="none" cap="none" strike="noStrike">
              <a:solidFill>
                <a:srgbClr val="6B7874"/>
              </a:solidFill>
              <a:latin typeface="Arial"/>
              <a:ea typeface="Arial"/>
              <a:cs typeface="Arial"/>
              <a:sym typeface="Arial"/>
            </a:endParaRPr>
          </a:p>
          <a:p>
            <a:pPr indent="0" lvl="0" marL="0" marR="0" rtl="0" algn="l">
              <a:lnSpc>
                <a:spcPct val="100000"/>
              </a:lnSpc>
              <a:spcBef>
                <a:spcPts val="0"/>
              </a:spcBef>
              <a:spcAft>
                <a:spcPts val="0"/>
              </a:spcAft>
              <a:buClr>
                <a:srgbClr val="6B7874"/>
              </a:buClr>
              <a:buSzPts val="1875"/>
              <a:buFont typeface="Arial"/>
              <a:buNone/>
            </a:pPr>
            <a:r>
              <a:rPr b="0" i="0" lang="en-US" sz="1875" u="none" cap="none" strike="noStrike">
                <a:solidFill>
                  <a:srgbClr val="6B7874"/>
                </a:solidFill>
                <a:latin typeface="Arial"/>
                <a:ea typeface="Arial"/>
                <a:cs typeface="Arial"/>
                <a:sym typeface="Arial"/>
              </a:rPr>
              <a:t>CEO &amp; Co-founder at Skimle</a:t>
            </a:r>
            <a:endParaRPr b="0" i="0" sz="1875" u="none" cap="none" strike="noStrike">
              <a:solidFill>
                <a:srgbClr val="6B7874"/>
              </a:solidFill>
              <a:latin typeface="Arial"/>
              <a:ea typeface="Arial"/>
              <a:cs typeface="Arial"/>
              <a:sym typeface="Arial"/>
            </a:endParaRPr>
          </a:p>
        </p:txBody>
      </p:sp>
      <p:sp>
        <p:nvSpPr>
          <p:cNvPr id="23" name="Google Shape;23;p1"/>
          <p:cNvSpPr/>
          <p:nvPr/>
        </p:nvSpPr>
        <p:spPr>
          <a:xfrm>
            <a:off x="10201275" y="0"/>
            <a:ext cx="8086725" cy="10287000"/>
          </a:xfrm>
          <a:prstGeom prst="rect">
            <a:avLst/>
          </a:prstGeom>
          <a:solidFill>
            <a:srgbClr val="0F1F1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1"/>
          <p:cNvSpPr/>
          <p:nvPr/>
        </p:nvSpPr>
        <p:spPr>
          <a:xfrm>
            <a:off x="857250" y="6425335"/>
            <a:ext cx="9335400" cy="3762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A2423"/>
              </a:buClr>
              <a:buSzPts val="2250"/>
              <a:buFont typeface="Arial"/>
              <a:buNone/>
            </a:pPr>
            <a:r>
              <a:rPr b="1" i="0" lang="en-US" sz="2250" u="none" cap="none" strike="noStrike">
                <a:solidFill>
                  <a:srgbClr val="1A2423"/>
                </a:solidFill>
                <a:latin typeface="Arial"/>
                <a:ea typeface="Arial"/>
                <a:cs typeface="Arial"/>
                <a:sym typeface="Arial"/>
              </a:rPr>
              <a:t>&lt;Your name here&gt;</a:t>
            </a:r>
            <a:endParaRPr b="0" i="0" sz="2250" u="none" cap="none" strike="noStrike">
              <a:solidFill>
                <a:schemeClr val="dk1"/>
              </a:solidFill>
              <a:latin typeface="Calibri"/>
              <a:ea typeface="Calibri"/>
              <a:cs typeface="Calibri"/>
              <a:sym typeface="Calibri"/>
            </a:endParaRPr>
          </a:p>
        </p:txBody>
      </p:sp>
      <p:pic>
        <p:nvPicPr>
          <p:cNvPr id="25" name="Google Shape;25;p1"/>
          <p:cNvPicPr preferRelativeResize="0"/>
          <p:nvPr/>
        </p:nvPicPr>
        <p:blipFill rotWithShape="1">
          <a:blip r:embed="rId3">
            <a:alphaModFix/>
          </a:blip>
          <a:srcRect b="0" l="0" r="24087" t="0"/>
          <a:stretch/>
        </p:blipFill>
        <p:spPr>
          <a:xfrm>
            <a:off x="10201275" y="1549153"/>
            <a:ext cx="8086725" cy="70773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82" name="Shape 182"/>
        <p:cNvGrpSpPr/>
        <p:nvPr/>
      </p:nvGrpSpPr>
      <p:grpSpPr>
        <a:xfrm>
          <a:off x="0" y="0"/>
          <a:ext cx="0" cy="0"/>
          <a:chOff x="0" y="0"/>
          <a:chExt cx="0" cy="0"/>
        </a:xfrm>
      </p:grpSpPr>
      <p:sp>
        <p:nvSpPr>
          <p:cNvPr id="183" name="Google Shape;183;g3f73c59190b_0_112"/>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184" name="Google Shape;184;g3f73c59190b_0_112"/>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rtl="0" algn="l">
              <a:spcBef>
                <a:spcPts val="0"/>
              </a:spcBef>
              <a:spcAft>
                <a:spcPts val="0"/>
              </a:spcAft>
              <a:buClr>
                <a:srgbClr val="0F1F1C"/>
              </a:buClr>
              <a:buSzPts val="4500"/>
              <a:buFont typeface="Arial"/>
              <a:buNone/>
            </a:pPr>
            <a:r>
              <a:rPr b="1" lang="en-US" sz="4500">
                <a:solidFill>
                  <a:schemeClr val="dk1"/>
                </a:solidFill>
              </a:rPr>
              <a:t>The second step</a:t>
            </a:r>
            <a:endParaRPr b="1" sz="4500">
              <a:solidFill>
                <a:schemeClr val="dk1"/>
              </a:solidFill>
            </a:endParaRPr>
          </a:p>
          <a:p>
            <a:pPr indent="0" lvl="0" marL="0" marR="0" rtl="0" algn="l">
              <a:lnSpc>
                <a:spcPct val="100000"/>
              </a:lnSpc>
              <a:spcBef>
                <a:spcPts val="0"/>
              </a:spcBef>
              <a:spcAft>
                <a:spcPts val="0"/>
              </a:spcAft>
              <a:buClr>
                <a:srgbClr val="0F1F1C"/>
              </a:buClr>
              <a:buSzPts val="4500"/>
              <a:buFont typeface="Arial"/>
              <a:buNone/>
            </a:pPr>
            <a:r>
              <a:t/>
            </a:r>
            <a:endParaRPr b="1" sz="4500">
              <a:solidFill>
                <a:srgbClr val="0F1F1C"/>
              </a:solidFill>
            </a:endParaRPr>
          </a:p>
        </p:txBody>
      </p:sp>
      <p:sp>
        <p:nvSpPr>
          <p:cNvPr id="185" name="Google Shape;185;g3f73c59190b_0_112"/>
          <p:cNvSpPr/>
          <p:nvPr/>
        </p:nvSpPr>
        <p:spPr>
          <a:xfrm>
            <a:off x="1825025" y="2731450"/>
            <a:ext cx="139863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186" name="Google Shape;186;g3f73c59190b_0_112"/>
          <p:cNvGrpSpPr/>
          <p:nvPr/>
        </p:nvGrpSpPr>
        <p:grpSpPr>
          <a:xfrm>
            <a:off x="2286000" y="3143250"/>
            <a:ext cx="13011150" cy="419100"/>
            <a:chOff x="0" y="0"/>
            <a:chExt cx="13011150" cy="419100"/>
          </a:xfrm>
        </p:grpSpPr>
        <p:sp>
          <p:nvSpPr>
            <p:cNvPr id="187" name="Google Shape;187;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88" name="Google Shape;188;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189" name="Google Shape;189;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lang="en-US" sz="2400">
                  <a:solidFill>
                    <a:srgbClr val="000000"/>
                  </a:solidFill>
                </a:rPr>
                <a:t>The qualitative research cycle</a:t>
              </a:r>
              <a:endParaRPr sz="2400">
                <a:solidFill>
                  <a:srgbClr val="000000"/>
                </a:solidFill>
              </a:endParaRPr>
            </a:p>
          </p:txBody>
        </p:sp>
      </p:grpSp>
      <p:grpSp>
        <p:nvGrpSpPr>
          <p:cNvPr id="190" name="Google Shape;190;g3f73c59190b_0_112"/>
          <p:cNvGrpSpPr/>
          <p:nvPr/>
        </p:nvGrpSpPr>
        <p:grpSpPr>
          <a:xfrm>
            <a:off x="2286000" y="4191000"/>
            <a:ext cx="13011150" cy="419100"/>
            <a:chOff x="0" y="0"/>
            <a:chExt cx="13011150" cy="419100"/>
          </a:xfrm>
        </p:grpSpPr>
        <p:sp>
          <p:nvSpPr>
            <p:cNvPr id="191" name="Google Shape;191;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92" name="Google Shape;192;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193" name="Google Shape;193;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Design stage: Planning your study and interview guide</a:t>
              </a:r>
              <a:endParaRPr b="0" sz="2400">
                <a:solidFill>
                  <a:srgbClr val="1A2423"/>
                </a:solidFill>
                <a:latin typeface="Arial"/>
                <a:ea typeface="Arial"/>
                <a:cs typeface="Arial"/>
                <a:sym typeface="Arial"/>
              </a:endParaRPr>
            </a:p>
          </p:txBody>
        </p:sp>
      </p:grpSp>
      <p:grpSp>
        <p:nvGrpSpPr>
          <p:cNvPr id="194" name="Google Shape;194;g3f73c59190b_0_112"/>
          <p:cNvGrpSpPr/>
          <p:nvPr/>
        </p:nvGrpSpPr>
        <p:grpSpPr>
          <a:xfrm>
            <a:off x="2286000" y="5238750"/>
            <a:ext cx="13011150" cy="419100"/>
            <a:chOff x="0" y="0"/>
            <a:chExt cx="13011150" cy="419100"/>
          </a:xfrm>
        </p:grpSpPr>
        <p:sp>
          <p:nvSpPr>
            <p:cNvPr id="195" name="Google Shape;195;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96" name="Google Shape;196;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197" name="Google Shape;197;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000000"/>
                  </a:solidFill>
                </a:rPr>
                <a:t>Data generation &amp; organizing: Collecting data, transcription, metadata, organization</a:t>
              </a:r>
              <a:endParaRPr b="1" sz="2400">
                <a:solidFill>
                  <a:srgbClr val="000000"/>
                </a:solidFill>
              </a:endParaRPr>
            </a:p>
          </p:txBody>
        </p:sp>
      </p:grpSp>
      <p:grpSp>
        <p:nvGrpSpPr>
          <p:cNvPr id="198" name="Google Shape;198;g3f73c59190b_0_112"/>
          <p:cNvGrpSpPr/>
          <p:nvPr/>
        </p:nvGrpSpPr>
        <p:grpSpPr>
          <a:xfrm>
            <a:off x="2286000" y="6286500"/>
            <a:ext cx="13011150" cy="419100"/>
            <a:chOff x="0" y="0"/>
            <a:chExt cx="13011150" cy="419100"/>
          </a:xfrm>
        </p:grpSpPr>
        <p:sp>
          <p:nvSpPr>
            <p:cNvPr id="199" name="Google Shape;199;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00" name="Google Shape;200;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201" name="Google Shape;201;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Familiarization: Document summaries, first</a:t>
              </a:r>
              <a:r>
                <a:rPr lang="en-US" sz="2400">
                  <a:solidFill>
                    <a:srgbClr val="1A2423"/>
                  </a:solidFill>
                </a:rPr>
                <a:t>-</a:t>
              </a:r>
              <a:r>
                <a:rPr b="0" lang="en-US" sz="2400">
                  <a:solidFill>
                    <a:srgbClr val="1A2423"/>
                  </a:solidFill>
                  <a:latin typeface="Arial"/>
                  <a:ea typeface="Arial"/>
                  <a:cs typeface="Arial"/>
                  <a:sym typeface="Arial"/>
                </a:rPr>
                <a:t>order coding, emergent themes</a:t>
              </a:r>
              <a:endParaRPr b="0" sz="2400">
                <a:solidFill>
                  <a:srgbClr val="1A2423"/>
                </a:solidFill>
                <a:latin typeface="Arial"/>
                <a:ea typeface="Arial"/>
                <a:cs typeface="Arial"/>
                <a:sym typeface="Arial"/>
              </a:endParaRPr>
            </a:p>
          </p:txBody>
        </p:sp>
      </p:grpSp>
      <p:grpSp>
        <p:nvGrpSpPr>
          <p:cNvPr id="202" name="Google Shape;202;g3f73c59190b_0_112"/>
          <p:cNvGrpSpPr/>
          <p:nvPr/>
        </p:nvGrpSpPr>
        <p:grpSpPr>
          <a:xfrm>
            <a:off x="2286000" y="7334250"/>
            <a:ext cx="13011150" cy="419100"/>
            <a:chOff x="0" y="0"/>
            <a:chExt cx="13011150" cy="419100"/>
          </a:xfrm>
        </p:grpSpPr>
        <p:sp>
          <p:nvSpPr>
            <p:cNvPr id="203" name="Google Shape;203;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04" name="Google Shape;204;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205" name="Google Shape;205;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Theorizing: </a:t>
              </a:r>
              <a:r>
                <a:rPr lang="en-US" sz="2400">
                  <a:solidFill>
                    <a:srgbClr val="1A2423"/>
                  </a:solidFill>
                </a:rPr>
                <a:t>T</a:t>
              </a:r>
              <a:r>
                <a:rPr b="0" lang="en-US" sz="2400">
                  <a:solidFill>
                    <a:srgbClr val="1A2423"/>
                  </a:solidFill>
                  <a:latin typeface="Arial"/>
                  <a:ea typeface="Arial"/>
                  <a:cs typeface="Arial"/>
                  <a:sym typeface="Arial"/>
                </a:rPr>
                <a:t>heory-oriented categories, structured comparisons, alternative explanations</a:t>
              </a:r>
              <a:endParaRPr b="0" sz="2400">
                <a:solidFill>
                  <a:srgbClr val="1A2423"/>
                </a:solidFill>
                <a:latin typeface="Arial"/>
                <a:ea typeface="Arial"/>
                <a:cs typeface="Arial"/>
                <a:sym typeface="Arial"/>
              </a:endParaRPr>
            </a:p>
          </p:txBody>
        </p:sp>
      </p:grpSp>
      <p:grpSp>
        <p:nvGrpSpPr>
          <p:cNvPr id="206" name="Google Shape;206;g3f73c59190b_0_112"/>
          <p:cNvGrpSpPr/>
          <p:nvPr/>
        </p:nvGrpSpPr>
        <p:grpSpPr>
          <a:xfrm>
            <a:off x="2286000" y="8382000"/>
            <a:ext cx="13011150" cy="419100"/>
            <a:chOff x="0" y="0"/>
            <a:chExt cx="13011150" cy="419100"/>
          </a:xfrm>
        </p:grpSpPr>
        <p:sp>
          <p:nvSpPr>
            <p:cNvPr id="207" name="Google Shape;207;g3f73c59190b_0_11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08" name="Google Shape;208;g3f73c59190b_0_11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209" name="Google Shape;209;g3f73c59190b_0_11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Finalizing your manuscript: tables, power quotes, etc.</a:t>
              </a:r>
              <a:endParaRPr b="0" sz="2400">
                <a:solidFill>
                  <a:srgbClr val="1A2423"/>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14" name="Shape 214"/>
        <p:cNvGrpSpPr/>
        <p:nvPr/>
      </p:nvGrpSpPr>
      <p:grpSpPr>
        <a:xfrm>
          <a:off x="0" y="0"/>
          <a:ext cx="0" cy="0"/>
          <a:chOff x="0" y="0"/>
          <a:chExt cx="0" cy="0"/>
        </a:xfrm>
      </p:grpSpPr>
      <p:sp>
        <p:nvSpPr>
          <p:cNvPr id="215" name="Google Shape;215;g3f73c59190b_0_370"/>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PREPARING YOUR DATA</a:t>
            </a:r>
            <a:endParaRPr b="0" i="0" sz="1800" u="none" cap="none" strike="noStrike">
              <a:solidFill>
                <a:schemeClr val="dk1"/>
              </a:solidFill>
              <a:latin typeface="Calibri"/>
              <a:ea typeface="Calibri"/>
              <a:cs typeface="Calibri"/>
              <a:sym typeface="Calibri"/>
            </a:endParaRPr>
          </a:p>
        </p:txBody>
      </p:sp>
      <p:sp>
        <p:nvSpPr>
          <p:cNvPr id="216" name="Google Shape;216;g3f73c59190b_0_370"/>
          <p:cNvSpPr/>
          <p:nvPr/>
        </p:nvSpPr>
        <p:spPr>
          <a:xfrm>
            <a:off x="1047750" y="1123950"/>
            <a:ext cx="16089000" cy="8094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Can AI actually help me create my dataset?</a:t>
            </a:r>
            <a:endParaRPr b="0" i="0" sz="4500" u="none" cap="none" strike="noStrike">
              <a:solidFill>
                <a:schemeClr val="dk1"/>
              </a:solidFill>
              <a:latin typeface="Calibri"/>
              <a:ea typeface="Calibri"/>
              <a:cs typeface="Calibri"/>
              <a:sym typeface="Calibri"/>
            </a:endParaRPr>
          </a:p>
        </p:txBody>
      </p:sp>
      <p:sp>
        <p:nvSpPr>
          <p:cNvPr id="217" name="Google Shape;217;g3f73c59190b_0_370"/>
          <p:cNvSpPr txBox="1"/>
          <p:nvPr/>
        </p:nvSpPr>
        <p:spPr>
          <a:xfrm>
            <a:off x="1047750" y="2255913"/>
            <a:ext cx="16089000" cy="7388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lang="en-US" sz="3600"/>
              <a:t>Synthetic</a:t>
            </a:r>
            <a:r>
              <a:rPr b="1" lang="en-US" sz="3600"/>
              <a:t> data</a:t>
            </a:r>
            <a:r>
              <a:rPr lang="en-US" sz="3600"/>
              <a:t>: interview AI chatbot, create example interviews. CAREFUL! This is not real data, with weird biases; useful for narrow market research use cases, but lacks legitimacy in academia.</a:t>
            </a:r>
            <a:endParaRPr sz="3600"/>
          </a:p>
          <a:p>
            <a:pPr indent="0" lvl="0" marL="0" marR="0" rtl="0" algn="l">
              <a:lnSpc>
                <a:spcPct val="100000"/>
              </a:lnSpc>
              <a:spcBef>
                <a:spcPts val="0"/>
              </a:spcBef>
              <a:spcAft>
                <a:spcPts val="0"/>
              </a:spcAft>
              <a:buNone/>
            </a:pPr>
            <a:r>
              <a:t/>
            </a:r>
            <a:endParaRPr sz="3600"/>
          </a:p>
          <a:p>
            <a:pPr indent="0" lvl="0" marL="0" marR="0" rtl="0" algn="l">
              <a:lnSpc>
                <a:spcPct val="100000"/>
              </a:lnSpc>
              <a:spcBef>
                <a:spcPts val="0"/>
              </a:spcBef>
              <a:spcAft>
                <a:spcPts val="0"/>
              </a:spcAft>
              <a:buNone/>
            </a:pPr>
            <a:r>
              <a:rPr b="1" lang="en-US" sz="3600"/>
              <a:t>AI interviewers</a:t>
            </a:r>
            <a:r>
              <a:rPr lang="en-US" sz="3600"/>
              <a:t>: Good for factual data with large sample sizes. Unsuited for interpretative research where </a:t>
            </a:r>
            <a:r>
              <a:rPr lang="en-US" sz="3600"/>
              <a:t>human connection is vital to get good insights.</a:t>
            </a:r>
            <a:endParaRPr sz="3600"/>
          </a:p>
          <a:p>
            <a:pPr indent="0" lvl="0" marL="0" marR="0" rtl="0" algn="l">
              <a:lnSpc>
                <a:spcPct val="100000"/>
              </a:lnSpc>
              <a:spcBef>
                <a:spcPts val="0"/>
              </a:spcBef>
              <a:spcAft>
                <a:spcPts val="0"/>
              </a:spcAft>
              <a:buNone/>
            </a:pPr>
            <a:r>
              <a:t/>
            </a:r>
            <a:endParaRPr sz="3600"/>
          </a:p>
          <a:p>
            <a:pPr indent="0" lvl="0" marL="0" marR="0" rtl="0" algn="l">
              <a:lnSpc>
                <a:spcPct val="100000"/>
              </a:lnSpc>
              <a:spcBef>
                <a:spcPts val="0"/>
              </a:spcBef>
              <a:spcAft>
                <a:spcPts val="0"/>
              </a:spcAft>
              <a:buNone/>
            </a:pPr>
            <a:r>
              <a:rPr b="1" lang="en-US" sz="3600"/>
              <a:t>Metadata</a:t>
            </a:r>
            <a:r>
              <a:rPr lang="en-US" sz="3600"/>
              <a:t>: Create with AI, verify for every interview or document. Examples: what is the organizational role of each informant? Which unit they work in? Who do they report to? AI can often automatically detect all this. </a:t>
            </a:r>
            <a:endParaRPr sz="3600"/>
          </a:p>
          <a:p>
            <a:pPr indent="0" lvl="0" marL="0" marR="0" rtl="0" algn="l">
              <a:lnSpc>
                <a:spcPct val="100000"/>
              </a:lnSpc>
              <a:spcBef>
                <a:spcPts val="0"/>
              </a:spcBef>
              <a:spcAft>
                <a:spcPts val="0"/>
              </a:spcAft>
              <a:buNone/>
            </a:pPr>
            <a:r>
              <a:t/>
            </a:r>
            <a:endParaRPr sz="3600"/>
          </a:p>
          <a:p>
            <a:pPr indent="0" lvl="0" marL="0" marR="0" rtl="0" algn="l">
              <a:lnSpc>
                <a:spcPct val="100000"/>
              </a:lnSpc>
              <a:spcBef>
                <a:spcPts val="0"/>
              </a:spcBef>
              <a:spcAft>
                <a:spcPts val="0"/>
              </a:spcAft>
              <a:buNone/>
            </a:pPr>
            <a:r>
              <a:rPr b="1" lang="en-US" sz="3600"/>
              <a:t>Other features</a:t>
            </a:r>
            <a:r>
              <a:rPr lang="en-US" sz="3600"/>
              <a:t>: Topics, people, events, places, etc. discussed in each interview or document. Often possible to generate automatically with AI. </a:t>
            </a:r>
            <a:endParaRPr sz="3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22" name="Shape 222"/>
        <p:cNvGrpSpPr/>
        <p:nvPr/>
      </p:nvGrpSpPr>
      <p:grpSpPr>
        <a:xfrm>
          <a:off x="0" y="0"/>
          <a:ext cx="0" cy="0"/>
          <a:chOff x="0" y="0"/>
          <a:chExt cx="0" cy="0"/>
        </a:xfrm>
      </p:grpSpPr>
      <p:sp>
        <p:nvSpPr>
          <p:cNvPr id="223" name="Google Shape;223;g3f73c59190b_0_395"/>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METADATA</a:t>
            </a:r>
            <a:endParaRPr b="0" i="0" sz="1800" u="none" cap="none" strike="noStrike">
              <a:solidFill>
                <a:schemeClr val="dk1"/>
              </a:solidFill>
              <a:latin typeface="Calibri"/>
              <a:ea typeface="Calibri"/>
              <a:cs typeface="Calibri"/>
              <a:sym typeface="Calibri"/>
            </a:endParaRPr>
          </a:p>
        </p:txBody>
      </p:sp>
      <p:sp>
        <p:nvSpPr>
          <p:cNvPr id="224" name="Google Shape;224;g3f73c59190b_0_395"/>
          <p:cNvSpPr/>
          <p:nvPr/>
        </p:nvSpPr>
        <p:spPr>
          <a:xfrm>
            <a:off x="1047750" y="1123950"/>
            <a:ext cx="163122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Go to the Big Bank project and create a new metadata field</a:t>
            </a:r>
            <a:endParaRPr b="0" i="0" sz="4500" u="none" cap="none" strike="noStrike">
              <a:solidFill>
                <a:schemeClr val="dk1"/>
              </a:solidFill>
              <a:latin typeface="Calibri"/>
              <a:ea typeface="Calibri"/>
              <a:cs typeface="Calibri"/>
              <a:sym typeface="Calibri"/>
            </a:endParaRPr>
          </a:p>
        </p:txBody>
      </p:sp>
      <p:pic>
        <p:nvPicPr>
          <p:cNvPr id="225" name="Google Shape;225;g3f73c59190b_0_395" title="Näyttökuva 2026-08-17 kello 23.42.49.png"/>
          <p:cNvPicPr preferRelativeResize="0"/>
          <p:nvPr/>
        </p:nvPicPr>
        <p:blipFill>
          <a:blip r:embed="rId3">
            <a:alphaModFix/>
          </a:blip>
          <a:stretch>
            <a:fillRect/>
          </a:stretch>
        </p:blipFill>
        <p:spPr>
          <a:xfrm>
            <a:off x="423654" y="2711575"/>
            <a:ext cx="6122670" cy="5963775"/>
          </a:xfrm>
          <a:prstGeom prst="rect">
            <a:avLst/>
          </a:prstGeom>
          <a:noFill/>
          <a:ln>
            <a:noFill/>
          </a:ln>
        </p:spPr>
      </p:pic>
      <p:pic>
        <p:nvPicPr>
          <p:cNvPr id="226" name="Google Shape;226;g3f73c59190b_0_395" title="Näyttökuva 2026-08-17 kello 23.44.12.png"/>
          <p:cNvPicPr preferRelativeResize="0"/>
          <p:nvPr/>
        </p:nvPicPr>
        <p:blipFill>
          <a:blip r:embed="rId4">
            <a:alphaModFix/>
          </a:blip>
          <a:stretch>
            <a:fillRect/>
          </a:stretch>
        </p:blipFill>
        <p:spPr>
          <a:xfrm>
            <a:off x="7157738" y="2585963"/>
            <a:ext cx="7199174" cy="6066200"/>
          </a:xfrm>
          <a:prstGeom prst="rect">
            <a:avLst/>
          </a:prstGeom>
          <a:noFill/>
          <a:ln>
            <a:noFill/>
          </a:ln>
        </p:spPr>
      </p:pic>
      <p:pic>
        <p:nvPicPr>
          <p:cNvPr id="227" name="Google Shape;227;g3f73c59190b_0_395" title="Näyttökuva 2026-08-17 kello 23.45.11.png"/>
          <p:cNvPicPr preferRelativeResize="0"/>
          <p:nvPr/>
        </p:nvPicPr>
        <p:blipFill>
          <a:blip r:embed="rId5">
            <a:alphaModFix/>
          </a:blip>
          <a:stretch>
            <a:fillRect/>
          </a:stretch>
        </p:blipFill>
        <p:spPr>
          <a:xfrm>
            <a:off x="14968325" y="2711575"/>
            <a:ext cx="2584300" cy="6142374"/>
          </a:xfrm>
          <a:prstGeom prst="rect">
            <a:avLst/>
          </a:prstGeom>
          <a:noFill/>
          <a:ln>
            <a:noFill/>
          </a:ln>
        </p:spPr>
      </p:pic>
      <p:sp>
        <p:nvSpPr>
          <p:cNvPr id="228" name="Google Shape;228;g3f73c59190b_0_395"/>
          <p:cNvSpPr txBox="1"/>
          <p:nvPr/>
        </p:nvSpPr>
        <p:spPr>
          <a:xfrm>
            <a:off x="1360350" y="9042850"/>
            <a:ext cx="155673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200"/>
              <a:t>Go to metadata on the left hand side, click Add new metadata field and enter the details. After “Save” the AI will assess each document. After a while, clicking refresh on browser should show the field values.</a:t>
            </a:r>
            <a:endParaRPr sz="2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33" name="Shape 233"/>
        <p:cNvGrpSpPr/>
        <p:nvPr/>
      </p:nvGrpSpPr>
      <p:grpSpPr>
        <a:xfrm>
          <a:off x="0" y="0"/>
          <a:ext cx="0" cy="0"/>
          <a:chOff x="0" y="0"/>
          <a:chExt cx="0" cy="0"/>
        </a:xfrm>
      </p:grpSpPr>
      <p:sp>
        <p:nvSpPr>
          <p:cNvPr id="234" name="Google Shape;234;g3f73c59190b_0_412"/>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METADATA</a:t>
            </a:r>
            <a:endParaRPr b="0" i="0" sz="1800" u="none" cap="none" strike="noStrike">
              <a:solidFill>
                <a:schemeClr val="dk1"/>
              </a:solidFill>
              <a:latin typeface="Calibri"/>
              <a:ea typeface="Calibri"/>
              <a:cs typeface="Calibri"/>
              <a:sym typeface="Calibri"/>
            </a:endParaRPr>
          </a:p>
        </p:txBody>
      </p:sp>
      <p:sp>
        <p:nvSpPr>
          <p:cNvPr id="235" name="Google Shape;235;g3f73c59190b_0_412"/>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Gathering and using background information</a:t>
            </a:r>
            <a:endParaRPr b="0" i="0" sz="4500" u="none" cap="none" strike="noStrike">
              <a:solidFill>
                <a:schemeClr val="dk1"/>
              </a:solidFill>
              <a:latin typeface="Calibri"/>
              <a:ea typeface="Calibri"/>
              <a:cs typeface="Calibri"/>
              <a:sym typeface="Calibri"/>
            </a:endParaRPr>
          </a:p>
        </p:txBody>
      </p:sp>
      <p:pic>
        <p:nvPicPr>
          <p:cNvPr id="236" name="Google Shape;236;g3f73c59190b_0_412" title="Näyttökuva 2026-08-17 kello 23.48.41.png"/>
          <p:cNvPicPr preferRelativeResize="0"/>
          <p:nvPr/>
        </p:nvPicPr>
        <p:blipFill>
          <a:blip r:embed="rId3">
            <a:alphaModFix/>
          </a:blip>
          <a:stretch>
            <a:fillRect/>
          </a:stretch>
        </p:blipFill>
        <p:spPr>
          <a:xfrm>
            <a:off x="4944650" y="4921939"/>
            <a:ext cx="7486650" cy="876300"/>
          </a:xfrm>
          <a:prstGeom prst="rect">
            <a:avLst/>
          </a:prstGeom>
          <a:noFill/>
          <a:ln>
            <a:noFill/>
          </a:ln>
        </p:spPr>
      </p:pic>
      <p:sp>
        <p:nvSpPr>
          <p:cNvPr id="237" name="Google Shape;237;g3f73c59190b_0_412"/>
          <p:cNvSpPr txBox="1"/>
          <p:nvPr/>
        </p:nvSpPr>
        <p:spPr>
          <a:xfrm>
            <a:off x="1286600" y="2841289"/>
            <a:ext cx="15492900" cy="560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t>Export metadata and Import metadata buttons help you manage interviewee background variables in Excel. This allows you to record things like tenure, gender, and position that are not necessarily discussed in the interviews themselves.</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t/>
            </a:r>
            <a:endParaRPr b="1" sz="3200"/>
          </a:p>
          <a:p>
            <a:pPr indent="0" lvl="0" marL="0" rtl="0" algn="l">
              <a:spcBef>
                <a:spcPts val="0"/>
              </a:spcBef>
              <a:spcAft>
                <a:spcPts val="0"/>
              </a:spcAft>
              <a:buNone/>
            </a:pPr>
            <a:r>
              <a:t/>
            </a:r>
            <a:endParaRPr b="1" sz="3200"/>
          </a:p>
          <a:p>
            <a:pPr indent="0" lvl="0" marL="0" rtl="0" algn="l">
              <a:spcBef>
                <a:spcPts val="0"/>
              </a:spcBef>
              <a:spcAft>
                <a:spcPts val="0"/>
              </a:spcAft>
              <a:buNone/>
            </a:pPr>
            <a:r>
              <a:rPr b="1" lang="en-US" sz="3200"/>
              <a:t>Why would you want to create metadata, such as “Attitude towards MaxBoss” exemplified in the previous slide? </a:t>
            </a:r>
            <a:endParaRPr b="1" sz="3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42" name="Shape 242"/>
        <p:cNvGrpSpPr/>
        <p:nvPr/>
      </p:nvGrpSpPr>
      <p:grpSpPr>
        <a:xfrm>
          <a:off x="0" y="0"/>
          <a:ext cx="0" cy="0"/>
          <a:chOff x="0" y="0"/>
          <a:chExt cx="0" cy="0"/>
        </a:xfrm>
      </p:grpSpPr>
      <p:sp>
        <p:nvSpPr>
          <p:cNvPr id="243" name="Google Shape;243;g3f73c59190b_0_143"/>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244" name="Google Shape;244;g3f73c59190b_0_143"/>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rtl="0" algn="l">
              <a:spcBef>
                <a:spcPts val="0"/>
              </a:spcBef>
              <a:spcAft>
                <a:spcPts val="0"/>
              </a:spcAft>
              <a:buClr>
                <a:srgbClr val="0F1F1C"/>
              </a:buClr>
              <a:buSzPts val="4500"/>
              <a:buFont typeface="Arial"/>
              <a:buNone/>
            </a:pPr>
            <a:r>
              <a:rPr b="1" lang="en-US" sz="4500">
                <a:solidFill>
                  <a:schemeClr val="dk1"/>
                </a:solidFill>
              </a:rPr>
              <a:t>The third step</a:t>
            </a:r>
            <a:endParaRPr b="1" sz="4500">
              <a:solidFill>
                <a:schemeClr val="dk1"/>
              </a:solidFill>
            </a:endParaRPr>
          </a:p>
          <a:p>
            <a:pPr indent="0" lvl="0" marL="0" marR="0" rtl="0" algn="l">
              <a:lnSpc>
                <a:spcPct val="100000"/>
              </a:lnSpc>
              <a:spcBef>
                <a:spcPts val="0"/>
              </a:spcBef>
              <a:spcAft>
                <a:spcPts val="0"/>
              </a:spcAft>
              <a:buClr>
                <a:srgbClr val="0F1F1C"/>
              </a:buClr>
              <a:buSzPts val="4500"/>
              <a:buFont typeface="Arial"/>
              <a:buNone/>
            </a:pPr>
            <a:r>
              <a:t/>
            </a:r>
            <a:endParaRPr b="1" sz="4500">
              <a:solidFill>
                <a:srgbClr val="0F1F1C"/>
              </a:solidFill>
            </a:endParaRPr>
          </a:p>
        </p:txBody>
      </p:sp>
      <p:sp>
        <p:nvSpPr>
          <p:cNvPr id="245" name="Google Shape;245;g3f73c59190b_0_143"/>
          <p:cNvSpPr/>
          <p:nvPr/>
        </p:nvSpPr>
        <p:spPr>
          <a:xfrm>
            <a:off x="1825025" y="2731450"/>
            <a:ext cx="139863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246" name="Google Shape;246;g3f73c59190b_0_143"/>
          <p:cNvGrpSpPr/>
          <p:nvPr/>
        </p:nvGrpSpPr>
        <p:grpSpPr>
          <a:xfrm>
            <a:off x="2286000" y="3143250"/>
            <a:ext cx="13011150" cy="419100"/>
            <a:chOff x="0" y="0"/>
            <a:chExt cx="13011150" cy="419100"/>
          </a:xfrm>
        </p:grpSpPr>
        <p:sp>
          <p:nvSpPr>
            <p:cNvPr id="247" name="Google Shape;247;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48" name="Google Shape;248;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249" name="Google Shape;249;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lang="en-US" sz="2400">
                  <a:solidFill>
                    <a:srgbClr val="000000"/>
                  </a:solidFill>
                </a:rPr>
                <a:t>The qualitative research cycle</a:t>
              </a:r>
              <a:endParaRPr sz="2400">
                <a:solidFill>
                  <a:srgbClr val="000000"/>
                </a:solidFill>
              </a:endParaRPr>
            </a:p>
          </p:txBody>
        </p:sp>
      </p:grpSp>
      <p:grpSp>
        <p:nvGrpSpPr>
          <p:cNvPr id="250" name="Google Shape;250;g3f73c59190b_0_143"/>
          <p:cNvGrpSpPr/>
          <p:nvPr/>
        </p:nvGrpSpPr>
        <p:grpSpPr>
          <a:xfrm>
            <a:off x="2286000" y="4191000"/>
            <a:ext cx="13011150" cy="419100"/>
            <a:chOff x="0" y="0"/>
            <a:chExt cx="13011150" cy="419100"/>
          </a:xfrm>
        </p:grpSpPr>
        <p:sp>
          <p:nvSpPr>
            <p:cNvPr id="251" name="Google Shape;251;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52" name="Google Shape;252;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253" name="Google Shape;253;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Design stage: Planning your study and interview guide</a:t>
              </a:r>
              <a:endParaRPr b="0" sz="2400">
                <a:solidFill>
                  <a:srgbClr val="1A2423"/>
                </a:solidFill>
                <a:latin typeface="Arial"/>
                <a:ea typeface="Arial"/>
                <a:cs typeface="Arial"/>
                <a:sym typeface="Arial"/>
              </a:endParaRPr>
            </a:p>
          </p:txBody>
        </p:sp>
      </p:grpSp>
      <p:grpSp>
        <p:nvGrpSpPr>
          <p:cNvPr id="254" name="Google Shape;254;g3f73c59190b_0_143"/>
          <p:cNvGrpSpPr/>
          <p:nvPr/>
        </p:nvGrpSpPr>
        <p:grpSpPr>
          <a:xfrm>
            <a:off x="2286000" y="5238750"/>
            <a:ext cx="13011150" cy="419100"/>
            <a:chOff x="0" y="0"/>
            <a:chExt cx="13011150" cy="419100"/>
          </a:xfrm>
        </p:grpSpPr>
        <p:sp>
          <p:nvSpPr>
            <p:cNvPr id="255" name="Google Shape;255;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56" name="Google Shape;256;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257" name="Google Shape;257;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000000"/>
                  </a:solidFill>
                  <a:latin typeface="Arial"/>
                  <a:ea typeface="Arial"/>
                  <a:cs typeface="Arial"/>
                  <a:sym typeface="Arial"/>
                </a:rPr>
                <a:t>Data generation &amp; organizing: Collecting data, transcription, metadata, organization</a:t>
              </a:r>
              <a:endParaRPr b="0" sz="2400">
                <a:solidFill>
                  <a:srgbClr val="000000"/>
                </a:solidFill>
                <a:latin typeface="Arial"/>
                <a:ea typeface="Arial"/>
                <a:cs typeface="Arial"/>
                <a:sym typeface="Arial"/>
              </a:endParaRPr>
            </a:p>
          </p:txBody>
        </p:sp>
      </p:grpSp>
      <p:grpSp>
        <p:nvGrpSpPr>
          <p:cNvPr id="258" name="Google Shape;258;g3f73c59190b_0_143"/>
          <p:cNvGrpSpPr/>
          <p:nvPr/>
        </p:nvGrpSpPr>
        <p:grpSpPr>
          <a:xfrm>
            <a:off x="2286000" y="6286500"/>
            <a:ext cx="13011150" cy="419100"/>
            <a:chOff x="0" y="0"/>
            <a:chExt cx="13011150" cy="419100"/>
          </a:xfrm>
        </p:grpSpPr>
        <p:sp>
          <p:nvSpPr>
            <p:cNvPr id="259" name="Google Shape;259;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60" name="Google Shape;260;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261" name="Google Shape;261;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1A2423"/>
                  </a:solidFill>
                </a:rPr>
                <a:t>Familiarization: Document summaries, first-order coding, emergent themes</a:t>
              </a:r>
              <a:endParaRPr b="1" sz="2400">
                <a:solidFill>
                  <a:srgbClr val="1A2423"/>
                </a:solidFill>
              </a:endParaRPr>
            </a:p>
          </p:txBody>
        </p:sp>
      </p:grpSp>
      <p:grpSp>
        <p:nvGrpSpPr>
          <p:cNvPr id="262" name="Google Shape;262;g3f73c59190b_0_143"/>
          <p:cNvGrpSpPr/>
          <p:nvPr/>
        </p:nvGrpSpPr>
        <p:grpSpPr>
          <a:xfrm>
            <a:off x="2286000" y="7334250"/>
            <a:ext cx="13011150" cy="419100"/>
            <a:chOff x="0" y="0"/>
            <a:chExt cx="13011150" cy="419100"/>
          </a:xfrm>
        </p:grpSpPr>
        <p:sp>
          <p:nvSpPr>
            <p:cNvPr id="263" name="Google Shape;263;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64" name="Google Shape;264;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265" name="Google Shape;265;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Theorizing: </a:t>
              </a:r>
              <a:r>
                <a:rPr lang="en-US" sz="2400">
                  <a:solidFill>
                    <a:srgbClr val="1A2423"/>
                  </a:solidFill>
                </a:rPr>
                <a:t>T</a:t>
              </a:r>
              <a:r>
                <a:rPr b="0" lang="en-US" sz="2400">
                  <a:solidFill>
                    <a:srgbClr val="1A2423"/>
                  </a:solidFill>
                  <a:latin typeface="Arial"/>
                  <a:ea typeface="Arial"/>
                  <a:cs typeface="Arial"/>
                  <a:sym typeface="Arial"/>
                </a:rPr>
                <a:t>heory-oriented categories, structured comparisons, alternative explanations</a:t>
              </a:r>
              <a:endParaRPr b="0" sz="2400">
                <a:solidFill>
                  <a:srgbClr val="1A2423"/>
                </a:solidFill>
                <a:latin typeface="Arial"/>
                <a:ea typeface="Arial"/>
                <a:cs typeface="Arial"/>
                <a:sym typeface="Arial"/>
              </a:endParaRPr>
            </a:p>
          </p:txBody>
        </p:sp>
      </p:grpSp>
      <p:grpSp>
        <p:nvGrpSpPr>
          <p:cNvPr id="266" name="Google Shape;266;g3f73c59190b_0_143"/>
          <p:cNvGrpSpPr/>
          <p:nvPr/>
        </p:nvGrpSpPr>
        <p:grpSpPr>
          <a:xfrm>
            <a:off x="2286000" y="8382000"/>
            <a:ext cx="13011150" cy="419100"/>
            <a:chOff x="0" y="0"/>
            <a:chExt cx="13011150" cy="419100"/>
          </a:xfrm>
        </p:grpSpPr>
        <p:sp>
          <p:nvSpPr>
            <p:cNvPr id="267" name="Google Shape;267;g3f73c59190b_0_143"/>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268" name="Google Shape;268;g3f73c59190b_0_143"/>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269" name="Google Shape;269;g3f73c59190b_0_143"/>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Finalizing your manuscript: tables, power quotes, etc.</a:t>
              </a:r>
              <a:endParaRPr b="0" sz="2400">
                <a:solidFill>
                  <a:srgbClr val="1A2423"/>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74" name="Shape 274"/>
        <p:cNvGrpSpPr/>
        <p:nvPr/>
      </p:nvGrpSpPr>
      <p:grpSpPr>
        <a:xfrm>
          <a:off x="0" y="0"/>
          <a:ext cx="0" cy="0"/>
          <a:chOff x="0" y="0"/>
          <a:chExt cx="0" cy="0"/>
        </a:xfrm>
      </p:grpSpPr>
      <p:sp>
        <p:nvSpPr>
          <p:cNvPr id="275" name="Google Shape;275;g3f73c59190b_0_42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CORE SKIMLE FEATURES</a:t>
            </a:r>
            <a:endParaRPr b="0" i="0" sz="1800" u="none" cap="none" strike="noStrike">
              <a:solidFill>
                <a:schemeClr val="dk1"/>
              </a:solidFill>
              <a:latin typeface="Calibri"/>
              <a:ea typeface="Calibri"/>
              <a:cs typeface="Calibri"/>
              <a:sym typeface="Calibri"/>
            </a:endParaRPr>
          </a:p>
        </p:txBody>
      </p:sp>
      <p:sp>
        <p:nvSpPr>
          <p:cNvPr id="276" name="Google Shape;276;g3f73c59190b_0_422"/>
          <p:cNvSpPr/>
          <p:nvPr/>
        </p:nvSpPr>
        <p:spPr>
          <a:xfrm>
            <a:off x="1047750" y="1123950"/>
            <a:ext cx="115152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Generating first descriptive coding</a:t>
            </a:r>
            <a:endParaRPr b="0" i="0" sz="4500" u="none" cap="none" strike="noStrike">
              <a:solidFill>
                <a:schemeClr val="dk1"/>
              </a:solidFill>
              <a:latin typeface="Calibri"/>
              <a:ea typeface="Calibri"/>
              <a:cs typeface="Calibri"/>
              <a:sym typeface="Calibri"/>
            </a:endParaRPr>
          </a:p>
        </p:txBody>
      </p:sp>
      <p:pic>
        <p:nvPicPr>
          <p:cNvPr id="277" name="Google Shape;277;g3f73c59190b_0_422" title="Näyttökuva 2026-08-18 kello 0.07.30.png"/>
          <p:cNvPicPr preferRelativeResize="0"/>
          <p:nvPr/>
        </p:nvPicPr>
        <p:blipFill>
          <a:blip r:embed="rId3">
            <a:alphaModFix/>
          </a:blip>
          <a:stretch>
            <a:fillRect/>
          </a:stretch>
        </p:blipFill>
        <p:spPr>
          <a:xfrm>
            <a:off x="1047749" y="2581175"/>
            <a:ext cx="11922924" cy="6037150"/>
          </a:xfrm>
          <a:prstGeom prst="rect">
            <a:avLst/>
          </a:prstGeom>
          <a:noFill/>
          <a:ln>
            <a:noFill/>
          </a:ln>
        </p:spPr>
      </p:pic>
      <p:cxnSp>
        <p:nvCxnSpPr>
          <p:cNvPr id="278" name="Google Shape;278;g3f73c59190b_0_422"/>
          <p:cNvCxnSpPr>
            <a:stCxn id="279" idx="1"/>
          </p:cNvCxnSpPr>
          <p:nvPr/>
        </p:nvCxnSpPr>
        <p:spPr>
          <a:xfrm flipH="1">
            <a:off x="7016450" y="2805700"/>
            <a:ext cx="6250800" cy="2571300"/>
          </a:xfrm>
          <a:prstGeom prst="straightConnector1">
            <a:avLst/>
          </a:prstGeom>
          <a:noFill/>
          <a:ln cap="flat" cmpd="sng" w="38100">
            <a:solidFill>
              <a:srgbClr val="980000"/>
            </a:solidFill>
            <a:prstDash val="solid"/>
            <a:round/>
            <a:headEnd len="med" w="med" type="none"/>
            <a:tailEnd len="med" w="med" type="triangle"/>
          </a:ln>
        </p:spPr>
      </p:cxnSp>
      <p:cxnSp>
        <p:nvCxnSpPr>
          <p:cNvPr id="280" name="Google Shape;280;g3f73c59190b_0_422"/>
          <p:cNvCxnSpPr>
            <a:stCxn id="281" idx="1"/>
          </p:cNvCxnSpPr>
          <p:nvPr/>
        </p:nvCxnSpPr>
        <p:spPr>
          <a:xfrm rot="10800000">
            <a:off x="10752050" y="5436425"/>
            <a:ext cx="2857500" cy="2511000"/>
          </a:xfrm>
          <a:prstGeom prst="straightConnector1">
            <a:avLst/>
          </a:prstGeom>
          <a:noFill/>
          <a:ln cap="flat" cmpd="sng" w="38100">
            <a:solidFill>
              <a:srgbClr val="980000"/>
            </a:solidFill>
            <a:prstDash val="solid"/>
            <a:round/>
            <a:headEnd len="med" w="med" type="none"/>
            <a:tailEnd len="med" w="med" type="triangle"/>
          </a:ln>
        </p:spPr>
      </p:cxnSp>
      <p:sp>
        <p:nvSpPr>
          <p:cNvPr id="279" name="Google Shape;279;g3f73c59190b_0_422"/>
          <p:cNvSpPr txBox="1"/>
          <p:nvPr/>
        </p:nvSpPr>
        <p:spPr>
          <a:xfrm>
            <a:off x="13267250" y="1189450"/>
            <a:ext cx="4636800" cy="3232500"/>
          </a:xfrm>
          <a:prstGeom prst="rect">
            <a:avLst/>
          </a:prstGeom>
          <a:solidFill>
            <a:srgbClr val="CFE2F3"/>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t>Identified themes</a:t>
            </a:r>
            <a:r>
              <a:rPr lang="en-US" sz="2200"/>
              <a:t> goes through the material. The analysis finds common themes that cut across documents, such as interview questions. It provides a descriptive coding of the main topics discussed.</a:t>
            </a:r>
            <a:endParaRPr sz="2200"/>
          </a:p>
          <a:p>
            <a:pPr indent="0" lvl="0" marL="0" rtl="0" algn="l">
              <a:spcBef>
                <a:spcPts val="0"/>
              </a:spcBef>
              <a:spcAft>
                <a:spcPts val="0"/>
              </a:spcAft>
              <a:buNone/>
            </a:pPr>
            <a:r>
              <a:rPr lang="en-US" sz="2200"/>
              <a:t>Suitable for initial cataloguing of your data.</a:t>
            </a:r>
            <a:endParaRPr sz="2200"/>
          </a:p>
        </p:txBody>
      </p:sp>
      <p:sp>
        <p:nvSpPr>
          <p:cNvPr id="281" name="Google Shape;281;g3f73c59190b_0_422"/>
          <p:cNvSpPr txBox="1"/>
          <p:nvPr/>
        </p:nvSpPr>
        <p:spPr>
          <a:xfrm>
            <a:off x="13609550" y="6669875"/>
            <a:ext cx="4149300" cy="2555100"/>
          </a:xfrm>
          <a:prstGeom prst="rect">
            <a:avLst/>
          </a:prstGeom>
          <a:solidFill>
            <a:srgbClr val="CFE2F3"/>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t>Predefined categories</a:t>
            </a:r>
            <a:r>
              <a:rPr lang="en-US" sz="2200"/>
              <a:t> analysis allows you to define exactly what you want to get coded from your data. After initial coding, each category is split into parsimonious subcategories. </a:t>
            </a:r>
            <a:endParaRPr sz="2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86" name="Shape 286"/>
        <p:cNvGrpSpPr/>
        <p:nvPr/>
      </p:nvGrpSpPr>
      <p:grpSpPr>
        <a:xfrm>
          <a:off x="0" y="0"/>
          <a:ext cx="0" cy="0"/>
          <a:chOff x="0" y="0"/>
          <a:chExt cx="0" cy="0"/>
        </a:xfrm>
      </p:grpSpPr>
      <p:sp>
        <p:nvSpPr>
          <p:cNvPr id="287" name="Google Shape;287;g3f73c59190b_0_458"/>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CORE SKIMLE FEATURES</a:t>
            </a:r>
            <a:endParaRPr b="0" i="0" sz="1800" u="none" cap="none" strike="noStrike">
              <a:solidFill>
                <a:schemeClr val="dk1"/>
              </a:solidFill>
              <a:latin typeface="Calibri"/>
              <a:ea typeface="Calibri"/>
              <a:cs typeface="Calibri"/>
              <a:sym typeface="Calibri"/>
            </a:endParaRPr>
          </a:p>
        </p:txBody>
      </p:sp>
      <p:sp>
        <p:nvSpPr>
          <p:cNvPr id="288" name="Google Shape;288;g3f73c59190b_0_458"/>
          <p:cNvSpPr/>
          <p:nvPr/>
        </p:nvSpPr>
        <p:spPr>
          <a:xfrm>
            <a:off x="1047750" y="1123950"/>
            <a:ext cx="115152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BigBank example: Identified themes</a:t>
            </a:r>
            <a:endParaRPr b="0" i="0" sz="4500" u="none" cap="none" strike="noStrike">
              <a:solidFill>
                <a:schemeClr val="dk1"/>
              </a:solidFill>
              <a:latin typeface="Calibri"/>
              <a:ea typeface="Calibri"/>
              <a:cs typeface="Calibri"/>
              <a:sym typeface="Calibri"/>
            </a:endParaRPr>
          </a:p>
        </p:txBody>
      </p:sp>
      <p:pic>
        <p:nvPicPr>
          <p:cNvPr id="289" name="Google Shape;289;g3f73c59190b_0_458" title="Näyttökuva 2026-08-18 kello 0.20.52.png"/>
          <p:cNvPicPr preferRelativeResize="0"/>
          <p:nvPr/>
        </p:nvPicPr>
        <p:blipFill>
          <a:blip r:embed="rId3">
            <a:alphaModFix/>
          </a:blip>
          <a:stretch>
            <a:fillRect/>
          </a:stretch>
        </p:blipFill>
        <p:spPr>
          <a:xfrm>
            <a:off x="1869650" y="1909650"/>
            <a:ext cx="14072330" cy="5964249"/>
          </a:xfrm>
          <a:prstGeom prst="rect">
            <a:avLst/>
          </a:prstGeom>
          <a:noFill/>
          <a:ln>
            <a:noFill/>
          </a:ln>
        </p:spPr>
      </p:pic>
      <p:sp>
        <p:nvSpPr>
          <p:cNvPr id="290" name="Google Shape;290;g3f73c59190b_0_458"/>
          <p:cNvSpPr txBox="1"/>
          <p:nvPr/>
        </p:nvSpPr>
        <p:spPr>
          <a:xfrm>
            <a:off x="1047750" y="8050800"/>
            <a:ext cx="166845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In the BigBank project, go to “Categories” view (left-hand side menu). Browse the category tree and then discuss:</a:t>
            </a:r>
            <a:endParaRPr sz="2400"/>
          </a:p>
          <a:p>
            <a:pPr indent="0" lvl="0" marL="0" rtl="0" algn="l">
              <a:spcBef>
                <a:spcPts val="0"/>
              </a:spcBef>
              <a:spcAft>
                <a:spcPts val="0"/>
              </a:spcAft>
              <a:buNone/>
            </a:pPr>
            <a:r>
              <a:rPr b="1" lang="en-US" sz="2400"/>
              <a:t>Is this a real qualitative analysis? </a:t>
            </a:r>
            <a:br>
              <a:rPr b="1" lang="en-US" sz="2400"/>
            </a:br>
            <a:r>
              <a:rPr b="1" lang="en-US" sz="2400"/>
              <a:t>Are these initial category structures useful, and if so for what? </a:t>
            </a:r>
            <a:br>
              <a:rPr b="1" lang="en-US" sz="2400"/>
            </a:br>
            <a:r>
              <a:rPr b="1" lang="en-US" sz="2400"/>
              <a:t>What would be needed to turn this into a qualitative study? </a:t>
            </a:r>
            <a:endParaRPr b="1" sz="24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295" name="Shape 295"/>
        <p:cNvGrpSpPr/>
        <p:nvPr/>
      </p:nvGrpSpPr>
      <p:grpSpPr>
        <a:xfrm>
          <a:off x="0" y="0"/>
          <a:ext cx="0" cy="0"/>
          <a:chOff x="0" y="0"/>
          <a:chExt cx="0" cy="0"/>
        </a:xfrm>
      </p:grpSpPr>
      <p:sp>
        <p:nvSpPr>
          <p:cNvPr id="296" name="Google Shape;296;g3f73c59190b_0_440"/>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CORE SKIMLE FEATURES</a:t>
            </a:r>
            <a:endParaRPr b="0" i="0" sz="1800" u="none" cap="none" strike="noStrike">
              <a:solidFill>
                <a:schemeClr val="dk1"/>
              </a:solidFill>
              <a:latin typeface="Calibri"/>
              <a:ea typeface="Calibri"/>
              <a:cs typeface="Calibri"/>
              <a:sym typeface="Calibri"/>
            </a:endParaRPr>
          </a:p>
        </p:txBody>
      </p:sp>
      <p:sp>
        <p:nvSpPr>
          <p:cNvPr id="297" name="Google Shape;297;g3f73c59190b_0_440"/>
          <p:cNvSpPr/>
          <p:nvPr/>
        </p:nvSpPr>
        <p:spPr>
          <a:xfrm>
            <a:off x="1047750" y="1123950"/>
            <a:ext cx="140724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BigBank example: Running focused coding</a:t>
            </a:r>
            <a:endParaRPr b="0" i="0" sz="4500" u="none" cap="none" strike="noStrike">
              <a:solidFill>
                <a:schemeClr val="dk1"/>
              </a:solidFill>
              <a:latin typeface="Calibri"/>
              <a:ea typeface="Calibri"/>
              <a:cs typeface="Calibri"/>
              <a:sym typeface="Calibri"/>
            </a:endParaRPr>
          </a:p>
        </p:txBody>
      </p:sp>
      <p:pic>
        <p:nvPicPr>
          <p:cNvPr id="298" name="Google Shape;298;g3f73c59190b_0_440" title="Näyttökuva 2026-08-18 kello 11.38.15.png"/>
          <p:cNvPicPr preferRelativeResize="0"/>
          <p:nvPr/>
        </p:nvPicPr>
        <p:blipFill>
          <a:blip r:embed="rId3">
            <a:alphaModFix/>
          </a:blip>
          <a:stretch>
            <a:fillRect/>
          </a:stretch>
        </p:blipFill>
        <p:spPr>
          <a:xfrm>
            <a:off x="10588356" y="3831316"/>
            <a:ext cx="6729277" cy="3905699"/>
          </a:xfrm>
          <a:prstGeom prst="rect">
            <a:avLst/>
          </a:prstGeom>
          <a:noFill/>
          <a:ln cap="flat" cmpd="sng" w="28575">
            <a:solidFill>
              <a:srgbClr val="666666"/>
            </a:solidFill>
            <a:prstDash val="solid"/>
            <a:round/>
            <a:headEnd len="sm" w="sm" type="none"/>
            <a:tailEnd len="sm" w="sm" type="none"/>
          </a:ln>
        </p:spPr>
      </p:pic>
      <p:pic>
        <p:nvPicPr>
          <p:cNvPr id="299" name="Google Shape;299;g3f73c59190b_0_440" title="Näyttökuva 2026-08-18 kello 11.38.37.png"/>
          <p:cNvPicPr preferRelativeResize="0"/>
          <p:nvPr/>
        </p:nvPicPr>
        <p:blipFill>
          <a:blip r:embed="rId4">
            <a:alphaModFix/>
          </a:blip>
          <a:stretch>
            <a:fillRect/>
          </a:stretch>
        </p:blipFill>
        <p:spPr>
          <a:xfrm>
            <a:off x="822100" y="2712323"/>
            <a:ext cx="8828600" cy="6315399"/>
          </a:xfrm>
          <a:prstGeom prst="rect">
            <a:avLst/>
          </a:prstGeom>
          <a:noFill/>
          <a:ln>
            <a:noFill/>
          </a:ln>
        </p:spPr>
      </p:pic>
      <p:cxnSp>
        <p:nvCxnSpPr>
          <p:cNvPr id="300" name="Google Shape;300;g3f73c59190b_0_440"/>
          <p:cNvCxnSpPr/>
          <p:nvPr/>
        </p:nvCxnSpPr>
        <p:spPr>
          <a:xfrm flipH="1" rot="10800000">
            <a:off x="7135525" y="3823791"/>
            <a:ext cx="3438000" cy="3408000"/>
          </a:xfrm>
          <a:prstGeom prst="straightConnector1">
            <a:avLst/>
          </a:prstGeom>
          <a:noFill/>
          <a:ln cap="flat" cmpd="sng" w="38100">
            <a:solidFill>
              <a:schemeClr val="dk2"/>
            </a:solidFill>
            <a:prstDash val="solid"/>
            <a:round/>
            <a:headEnd len="med" w="med" type="none"/>
            <a:tailEnd len="med" w="med" type="none"/>
          </a:ln>
        </p:spPr>
      </p:cxnSp>
      <p:cxnSp>
        <p:nvCxnSpPr>
          <p:cNvPr id="301" name="Google Shape;301;g3f73c59190b_0_440"/>
          <p:cNvCxnSpPr/>
          <p:nvPr/>
        </p:nvCxnSpPr>
        <p:spPr>
          <a:xfrm flipH="1" rot="10800000">
            <a:off x="7269475" y="7722800"/>
            <a:ext cx="3333900" cy="1041900"/>
          </a:xfrm>
          <a:prstGeom prst="straightConnector1">
            <a:avLst/>
          </a:prstGeom>
          <a:noFill/>
          <a:ln cap="flat" cmpd="sng" w="38100">
            <a:solidFill>
              <a:schemeClr val="dk2"/>
            </a:solidFill>
            <a:prstDash val="solid"/>
            <a:round/>
            <a:headEnd len="med" w="med" type="none"/>
            <a:tailEnd len="med" w="med" type="none"/>
          </a:ln>
        </p:spPr>
      </p:cxnSp>
      <p:sp>
        <p:nvSpPr>
          <p:cNvPr id="302" name="Google Shape;302;g3f73c59190b_0_440"/>
          <p:cNvSpPr txBox="1"/>
          <p:nvPr/>
        </p:nvSpPr>
        <p:spPr>
          <a:xfrm>
            <a:off x="10451100" y="1948391"/>
            <a:ext cx="72066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Do not do this now (parallel analyses get queued), but you can try this later after the class: do a </a:t>
            </a:r>
            <a:r>
              <a:rPr lang="en-US" sz="2400"/>
              <a:t>quick</a:t>
            </a:r>
            <a:r>
              <a:rPr lang="en-US" sz="2400"/>
              <a:t> skim of the material to see what kinds of negative </a:t>
            </a:r>
            <a:r>
              <a:rPr lang="en-US" sz="2400"/>
              <a:t>emotions</a:t>
            </a:r>
            <a:r>
              <a:rPr lang="en-US" sz="2400"/>
              <a:t> there are.</a:t>
            </a:r>
            <a:endParaRPr sz="2400"/>
          </a:p>
        </p:txBody>
      </p:sp>
      <p:sp>
        <p:nvSpPr>
          <p:cNvPr id="303" name="Google Shape;303;g3f73c59190b_0_440"/>
          <p:cNvSpPr txBox="1"/>
          <p:nvPr/>
        </p:nvSpPr>
        <p:spPr>
          <a:xfrm>
            <a:off x="10468800" y="7987975"/>
            <a:ext cx="74712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Analysis has “</a:t>
            </a:r>
            <a:r>
              <a:rPr b="1" i="1" lang="en-US" sz="2400"/>
              <a:t>broad mode</a:t>
            </a:r>
            <a:r>
              <a:rPr lang="en-US" sz="2400"/>
              <a:t>” that codes everything even remotely connected to your interest, risking “false positives”. It is great if you want to be sure you do not miss any weak signals from data, such as implied between-the-lines criticism of the leadership.</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08" name="Shape 308"/>
        <p:cNvGrpSpPr/>
        <p:nvPr/>
      </p:nvGrpSpPr>
      <p:grpSpPr>
        <a:xfrm>
          <a:off x="0" y="0"/>
          <a:ext cx="0" cy="0"/>
          <a:chOff x="0" y="0"/>
          <a:chExt cx="0" cy="0"/>
        </a:xfrm>
      </p:grpSpPr>
      <p:sp>
        <p:nvSpPr>
          <p:cNvPr id="309" name="Google Shape;309;g3f73c59190b_0_174"/>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310" name="Google Shape;310;g3f73c59190b_0_174"/>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The fourth step</a:t>
            </a:r>
            <a:endParaRPr b="0" i="0" sz="4500" u="none" cap="none" strike="noStrike">
              <a:solidFill>
                <a:schemeClr val="dk1"/>
              </a:solidFill>
              <a:latin typeface="Calibri"/>
              <a:ea typeface="Calibri"/>
              <a:cs typeface="Calibri"/>
              <a:sym typeface="Calibri"/>
            </a:endParaRPr>
          </a:p>
        </p:txBody>
      </p:sp>
      <p:sp>
        <p:nvSpPr>
          <p:cNvPr id="311" name="Google Shape;311;g3f73c59190b_0_174"/>
          <p:cNvSpPr/>
          <p:nvPr/>
        </p:nvSpPr>
        <p:spPr>
          <a:xfrm>
            <a:off x="1825025" y="2731450"/>
            <a:ext cx="146151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312" name="Google Shape;312;g3f73c59190b_0_174"/>
          <p:cNvGrpSpPr/>
          <p:nvPr/>
        </p:nvGrpSpPr>
        <p:grpSpPr>
          <a:xfrm>
            <a:off x="2286000" y="3143250"/>
            <a:ext cx="13011150" cy="419100"/>
            <a:chOff x="0" y="0"/>
            <a:chExt cx="13011150" cy="419100"/>
          </a:xfrm>
        </p:grpSpPr>
        <p:sp>
          <p:nvSpPr>
            <p:cNvPr id="313" name="Google Shape;313;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14" name="Google Shape;314;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315" name="Google Shape;315;g3f73c59190b_0_174"/>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lang="en-US" sz="2400">
                  <a:solidFill>
                    <a:srgbClr val="000000"/>
                  </a:solidFill>
                </a:rPr>
                <a:t>The qualitative research cycle</a:t>
              </a:r>
              <a:endParaRPr sz="2400">
                <a:solidFill>
                  <a:srgbClr val="000000"/>
                </a:solidFill>
              </a:endParaRPr>
            </a:p>
          </p:txBody>
        </p:sp>
      </p:grpSp>
      <p:grpSp>
        <p:nvGrpSpPr>
          <p:cNvPr id="316" name="Google Shape;316;g3f73c59190b_0_174"/>
          <p:cNvGrpSpPr/>
          <p:nvPr/>
        </p:nvGrpSpPr>
        <p:grpSpPr>
          <a:xfrm>
            <a:off x="2286000" y="4191000"/>
            <a:ext cx="13011150" cy="419100"/>
            <a:chOff x="0" y="0"/>
            <a:chExt cx="13011150" cy="419100"/>
          </a:xfrm>
        </p:grpSpPr>
        <p:sp>
          <p:nvSpPr>
            <p:cNvPr id="317" name="Google Shape;317;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18" name="Google Shape;318;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319" name="Google Shape;319;g3f73c59190b_0_174"/>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Design stage: Planning your study and interview guide</a:t>
              </a:r>
              <a:endParaRPr b="0" sz="2400">
                <a:solidFill>
                  <a:srgbClr val="1A2423"/>
                </a:solidFill>
                <a:latin typeface="Arial"/>
                <a:ea typeface="Arial"/>
                <a:cs typeface="Arial"/>
                <a:sym typeface="Arial"/>
              </a:endParaRPr>
            </a:p>
          </p:txBody>
        </p:sp>
      </p:grpSp>
      <p:grpSp>
        <p:nvGrpSpPr>
          <p:cNvPr id="320" name="Google Shape;320;g3f73c59190b_0_174"/>
          <p:cNvGrpSpPr/>
          <p:nvPr/>
        </p:nvGrpSpPr>
        <p:grpSpPr>
          <a:xfrm>
            <a:off x="2286000" y="5238750"/>
            <a:ext cx="13011150" cy="419100"/>
            <a:chOff x="0" y="0"/>
            <a:chExt cx="13011150" cy="419100"/>
          </a:xfrm>
        </p:grpSpPr>
        <p:sp>
          <p:nvSpPr>
            <p:cNvPr id="321" name="Google Shape;321;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22" name="Google Shape;322;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323" name="Google Shape;323;g3f73c59190b_0_174"/>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000000"/>
                  </a:solidFill>
                  <a:latin typeface="Arial"/>
                  <a:ea typeface="Arial"/>
                  <a:cs typeface="Arial"/>
                  <a:sym typeface="Arial"/>
                </a:rPr>
                <a:t>Data generation &amp; organizing: Collecting data, transcription, metadata, organization</a:t>
              </a:r>
              <a:endParaRPr b="0" sz="2400">
                <a:solidFill>
                  <a:srgbClr val="000000"/>
                </a:solidFill>
                <a:latin typeface="Arial"/>
                <a:ea typeface="Arial"/>
                <a:cs typeface="Arial"/>
                <a:sym typeface="Arial"/>
              </a:endParaRPr>
            </a:p>
          </p:txBody>
        </p:sp>
      </p:grpSp>
      <p:grpSp>
        <p:nvGrpSpPr>
          <p:cNvPr id="324" name="Google Shape;324;g3f73c59190b_0_174"/>
          <p:cNvGrpSpPr/>
          <p:nvPr/>
        </p:nvGrpSpPr>
        <p:grpSpPr>
          <a:xfrm>
            <a:off x="2286000" y="6286500"/>
            <a:ext cx="13011150" cy="419100"/>
            <a:chOff x="0" y="0"/>
            <a:chExt cx="13011150" cy="419100"/>
          </a:xfrm>
        </p:grpSpPr>
        <p:sp>
          <p:nvSpPr>
            <p:cNvPr id="325" name="Google Shape;325;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26" name="Google Shape;326;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327" name="Google Shape;327;g3f73c59190b_0_174"/>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Familiarization: Document summaries, first</a:t>
              </a:r>
              <a:r>
                <a:rPr lang="en-US" sz="2400">
                  <a:solidFill>
                    <a:srgbClr val="1A2423"/>
                  </a:solidFill>
                </a:rPr>
                <a:t>-</a:t>
              </a:r>
              <a:r>
                <a:rPr b="0" lang="en-US" sz="2400">
                  <a:solidFill>
                    <a:srgbClr val="1A2423"/>
                  </a:solidFill>
                  <a:latin typeface="Arial"/>
                  <a:ea typeface="Arial"/>
                  <a:cs typeface="Arial"/>
                  <a:sym typeface="Arial"/>
                </a:rPr>
                <a:t>order coding, emergent themes</a:t>
              </a:r>
              <a:endParaRPr b="0" sz="2400">
                <a:solidFill>
                  <a:srgbClr val="1A2423"/>
                </a:solidFill>
                <a:latin typeface="Arial"/>
                <a:ea typeface="Arial"/>
                <a:cs typeface="Arial"/>
                <a:sym typeface="Arial"/>
              </a:endParaRPr>
            </a:p>
          </p:txBody>
        </p:sp>
      </p:grpSp>
      <p:grpSp>
        <p:nvGrpSpPr>
          <p:cNvPr id="328" name="Google Shape;328;g3f73c59190b_0_174"/>
          <p:cNvGrpSpPr/>
          <p:nvPr/>
        </p:nvGrpSpPr>
        <p:grpSpPr>
          <a:xfrm>
            <a:off x="2286000" y="7275825"/>
            <a:ext cx="14154150" cy="528900"/>
            <a:chOff x="0" y="-58425"/>
            <a:chExt cx="14154150" cy="528900"/>
          </a:xfrm>
        </p:grpSpPr>
        <p:sp>
          <p:nvSpPr>
            <p:cNvPr id="329" name="Google Shape;329;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30" name="Google Shape;330;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331" name="Google Shape;331;g3f73c59190b_0_174"/>
            <p:cNvSpPr txBox="1"/>
            <p:nvPr/>
          </p:nvSpPr>
          <p:spPr>
            <a:xfrm>
              <a:off x="628650" y="-58425"/>
              <a:ext cx="13525500" cy="5289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1A2423"/>
                  </a:solidFill>
                </a:rPr>
                <a:t>Theorizing: Theory-oriented categories, structured comparisons, alternative explanations</a:t>
              </a:r>
              <a:endParaRPr b="1" sz="2400">
                <a:solidFill>
                  <a:srgbClr val="1A2423"/>
                </a:solidFill>
              </a:endParaRPr>
            </a:p>
          </p:txBody>
        </p:sp>
      </p:grpSp>
      <p:grpSp>
        <p:nvGrpSpPr>
          <p:cNvPr id="332" name="Google Shape;332;g3f73c59190b_0_174"/>
          <p:cNvGrpSpPr/>
          <p:nvPr/>
        </p:nvGrpSpPr>
        <p:grpSpPr>
          <a:xfrm>
            <a:off x="2286000" y="8382000"/>
            <a:ext cx="13011150" cy="419100"/>
            <a:chOff x="0" y="0"/>
            <a:chExt cx="13011150" cy="419100"/>
          </a:xfrm>
        </p:grpSpPr>
        <p:sp>
          <p:nvSpPr>
            <p:cNvPr id="333" name="Google Shape;333;g3f73c59190b_0_174"/>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334" name="Google Shape;334;g3f73c59190b_0_174"/>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335" name="Google Shape;335;g3f73c59190b_0_174"/>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Finalizing your manuscript: tables, power quotes, etc.</a:t>
              </a:r>
              <a:endParaRPr b="0" sz="2400">
                <a:solidFill>
                  <a:srgbClr val="1A2423"/>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40" name="Shape 340"/>
        <p:cNvGrpSpPr/>
        <p:nvPr/>
      </p:nvGrpSpPr>
      <p:grpSpPr>
        <a:xfrm>
          <a:off x="0" y="0"/>
          <a:ext cx="0" cy="0"/>
          <a:chOff x="0" y="0"/>
          <a:chExt cx="0" cy="0"/>
        </a:xfrm>
      </p:grpSpPr>
      <p:sp>
        <p:nvSpPr>
          <p:cNvPr id="341" name="Google Shape;341;g3f73c59190b_0_47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DIGGING DEEPER</a:t>
            </a:r>
            <a:endParaRPr b="0" i="0" sz="1800" u="none" cap="none" strike="noStrike">
              <a:solidFill>
                <a:schemeClr val="dk1"/>
              </a:solidFill>
              <a:latin typeface="Calibri"/>
              <a:ea typeface="Calibri"/>
              <a:cs typeface="Calibri"/>
              <a:sym typeface="Calibri"/>
            </a:endParaRPr>
          </a:p>
        </p:txBody>
      </p:sp>
      <p:sp>
        <p:nvSpPr>
          <p:cNvPr id="342" name="Google Shape;342;g3f73c59190b_0_472"/>
          <p:cNvSpPr/>
          <p:nvPr/>
        </p:nvSpPr>
        <p:spPr>
          <a:xfrm>
            <a:off x="1047750" y="1114950"/>
            <a:ext cx="16699200" cy="718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Theory-data dialogue</a:t>
            </a:r>
            <a:endParaRPr b="0" i="0" sz="4500" u="none" cap="none" strike="noStrike">
              <a:solidFill>
                <a:schemeClr val="dk1"/>
              </a:solidFill>
              <a:latin typeface="Calibri"/>
              <a:ea typeface="Calibri"/>
              <a:cs typeface="Calibri"/>
              <a:sym typeface="Calibri"/>
            </a:endParaRPr>
          </a:p>
        </p:txBody>
      </p:sp>
      <p:sp>
        <p:nvSpPr>
          <p:cNvPr id="343" name="Google Shape;343;g3f73c59190b_0_472"/>
          <p:cNvSpPr/>
          <p:nvPr/>
        </p:nvSpPr>
        <p:spPr>
          <a:xfrm>
            <a:off x="1047750" y="2769425"/>
            <a:ext cx="7962900" cy="5638200"/>
          </a:xfrm>
          <a:prstGeom prst="roundRect">
            <a:avLst>
              <a:gd fmla="val 6508"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g3f73c59190b_0_472"/>
          <p:cNvSpPr/>
          <p:nvPr/>
        </p:nvSpPr>
        <p:spPr>
          <a:xfrm>
            <a:off x="1409100" y="3139025"/>
            <a:ext cx="7240200" cy="6065400"/>
          </a:xfrm>
          <a:prstGeom prst="rect">
            <a:avLst/>
          </a:prstGeom>
          <a:noFill/>
          <a:ln>
            <a:noFill/>
          </a:ln>
        </p:spPr>
        <p:txBody>
          <a:bodyPr anchorCtr="0" anchor="t" bIns="25400" lIns="25400" spcFirstLastPara="1" rIns="25400" wrap="square" tIns="25400">
            <a:noAutofit/>
          </a:bodyPr>
          <a:lstStyle/>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A central goal in qualitative research is to fit the empirical data to existing theoretical conversations in a way that creates some new more abstract contribution.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S</a:t>
            </a:r>
            <a:r>
              <a:rPr lang="en-US" sz="2250">
                <a:solidFill>
                  <a:srgbClr val="1A2423"/>
                </a:solidFill>
              </a:rPr>
              <a:t>cholars differ in their approach: some analyze data thoroughly and then seek to connect it with theory, others try to spot theoretical “gaps” early on.</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One of the key advantages of AI is the speed at which you can try on different </a:t>
            </a:r>
            <a:r>
              <a:rPr i="1" lang="en-US" sz="2250">
                <a:solidFill>
                  <a:srgbClr val="1A2423"/>
                </a:solidFill>
              </a:rPr>
              <a:t>theoretical framings </a:t>
            </a:r>
            <a:r>
              <a:rPr lang="en-US" sz="2250">
                <a:solidFill>
                  <a:srgbClr val="1A2423"/>
                </a:solidFill>
              </a:rPr>
              <a:t>on your data to identify “gaps”, “anomalies”, or “puzzles”.</a:t>
            </a:r>
            <a:endParaRPr sz="2250">
              <a:solidFill>
                <a:srgbClr val="1A2423"/>
              </a:solidFill>
            </a:endParaRPr>
          </a:p>
        </p:txBody>
      </p:sp>
      <p:sp>
        <p:nvSpPr>
          <p:cNvPr id="345" name="Google Shape;345;g3f73c59190b_0_472"/>
          <p:cNvSpPr/>
          <p:nvPr/>
        </p:nvSpPr>
        <p:spPr>
          <a:xfrm>
            <a:off x="9594050" y="2769425"/>
            <a:ext cx="7962900" cy="5638200"/>
          </a:xfrm>
          <a:prstGeom prst="roundRect">
            <a:avLst>
              <a:gd fmla="val 6508"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g3f73c59190b_0_472"/>
          <p:cNvSpPr/>
          <p:nvPr/>
        </p:nvSpPr>
        <p:spPr>
          <a:xfrm>
            <a:off x="9955400" y="3139025"/>
            <a:ext cx="7240200" cy="6065400"/>
          </a:xfrm>
          <a:prstGeom prst="rect">
            <a:avLst/>
          </a:prstGeom>
          <a:noFill/>
          <a:ln>
            <a:noFill/>
          </a:ln>
        </p:spPr>
        <p:txBody>
          <a:bodyPr anchorCtr="0" anchor="t" bIns="25400" lIns="25400" spcFirstLastPara="1" rIns="25400" wrap="square" tIns="25400">
            <a:noAutofit/>
          </a:bodyPr>
          <a:lstStyle/>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Skimle supports this in a number of ways:</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371475" lvl="0" marL="457200" marR="0" rtl="0" algn="l">
              <a:lnSpc>
                <a:spcPct val="123478"/>
              </a:lnSpc>
              <a:spcBef>
                <a:spcPts val="0"/>
              </a:spcBef>
              <a:spcAft>
                <a:spcPts val="0"/>
              </a:spcAft>
              <a:buClr>
                <a:srgbClr val="1A2423"/>
              </a:buClr>
              <a:buSzPts val="2250"/>
              <a:buAutoNum type="arabicPeriod"/>
            </a:pPr>
            <a:r>
              <a:rPr lang="en-US" sz="2250">
                <a:solidFill>
                  <a:srgbClr val="1A2423"/>
                </a:solidFill>
              </a:rPr>
              <a:t>Chat interface to ask questions about the data and reshape the categorization</a:t>
            </a:r>
            <a:endParaRPr sz="2250">
              <a:solidFill>
                <a:srgbClr val="1A2423"/>
              </a:solidFill>
            </a:endParaRPr>
          </a:p>
          <a:p>
            <a:pPr indent="-371475" lvl="0" marL="457200" marR="0" rtl="0" algn="l">
              <a:lnSpc>
                <a:spcPct val="123478"/>
              </a:lnSpc>
              <a:spcBef>
                <a:spcPts val="0"/>
              </a:spcBef>
              <a:spcAft>
                <a:spcPts val="0"/>
              </a:spcAft>
              <a:buClr>
                <a:srgbClr val="1A2423"/>
              </a:buClr>
              <a:buSzPts val="2250"/>
              <a:buAutoNum type="arabicPeriod"/>
            </a:pPr>
            <a:r>
              <a:rPr lang="en-US" sz="2250">
                <a:solidFill>
                  <a:srgbClr val="1A2423"/>
                </a:solidFill>
              </a:rPr>
              <a:t>Predefined categories analysis to systematically identify and categorize desired theoretical content</a:t>
            </a:r>
            <a:endParaRPr sz="2250">
              <a:solidFill>
                <a:srgbClr val="1A2423"/>
              </a:solidFill>
            </a:endParaRPr>
          </a:p>
          <a:p>
            <a:pPr indent="-371475" lvl="0" marL="457200" marR="0" rtl="0" algn="l">
              <a:lnSpc>
                <a:spcPct val="123478"/>
              </a:lnSpc>
              <a:spcBef>
                <a:spcPts val="0"/>
              </a:spcBef>
              <a:spcAft>
                <a:spcPts val="0"/>
              </a:spcAft>
              <a:buClr>
                <a:srgbClr val="1A2423"/>
              </a:buClr>
              <a:buSzPts val="2250"/>
              <a:buAutoNum type="arabicPeriod"/>
            </a:pPr>
            <a:r>
              <a:rPr lang="en-US" sz="2250">
                <a:solidFill>
                  <a:srgbClr val="1A2423"/>
                </a:solidFill>
              </a:rPr>
              <a:t>Recreate structure – redefining the subcategories and redistributing existing insights to theory-driven </a:t>
            </a:r>
            <a:r>
              <a:rPr lang="en-US" sz="2250">
                <a:solidFill>
                  <a:srgbClr val="1A2423"/>
                </a:solidFill>
              </a:rPr>
              <a:t>category</a:t>
            </a:r>
            <a:r>
              <a:rPr lang="en-US" sz="2250">
                <a:solidFill>
                  <a:srgbClr val="1A2423"/>
                </a:solidFill>
              </a:rPr>
              <a:t> structure</a:t>
            </a:r>
            <a:endParaRPr sz="2250">
              <a:solidFill>
                <a:srgbClr val="1A2423"/>
              </a:solidFill>
            </a:endParaRPr>
          </a:p>
          <a:p>
            <a:pPr indent="-371475" lvl="0" marL="457200" marR="0" rtl="0" algn="l">
              <a:lnSpc>
                <a:spcPct val="123478"/>
              </a:lnSpc>
              <a:spcBef>
                <a:spcPts val="0"/>
              </a:spcBef>
              <a:spcAft>
                <a:spcPts val="0"/>
              </a:spcAft>
              <a:buClr>
                <a:srgbClr val="1A2423"/>
              </a:buClr>
              <a:buSzPts val="2250"/>
              <a:buAutoNum type="arabicPeriod"/>
            </a:pPr>
            <a:r>
              <a:rPr lang="en-US" sz="2250">
                <a:solidFill>
                  <a:srgbClr val="1A2423"/>
                </a:solidFill>
              </a:rPr>
              <a:t>Structured comparisons across </a:t>
            </a:r>
            <a:r>
              <a:rPr lang="en-US" sz="2250">
                <a:solidFill>
                  <a:srgbClr val="1A2423"/>
                </a:solidFill>
              </a:rPr>
              <a:t>informants</a:t>
            </a:r>
            <a:r>
              <a:rPr lang="en-US" sz="2250">
                <a:solidFill>
                  <a:srgbClr val="1A2423"/>
                </a:solidFill>
              </a:rPr>
              <a:t> and over time to surface theoretically interesting contrasts </a:t>
            </a:r>
            <a:endParaRPr sz="2250">
              <a:solidFill>
                <a:srgbClr val="1A242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0" name="Shape 30"/>
        <p:cNvGrpSpPr/>
        <p:nvPr/>
      </p:nvGrpSpPr>
      <p:grpSpPr>
        <a:xfrm>
          <a:off x="0" y="0"/>
          <a:ext cx="0" cy="0"/>
          <a:chOff x="0" y="0"/>
          <a:chExt cx="0" cy="0"/>
        </a:xfrm>
      </p:grpSpPr>
      <p:sp>
        <p:nvSpPr>
          <p:cNvPr id="31" name="Google Shape;31;g409b476de89_0_101"/>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spcBef>
                <a:spcPts val="0"/>
              </a:spcBef>
              <a:spcAft>
                <a:spcPts val="0"/>
              </a:spcAft>
              <a:buClr>
                <a:srgbClr val="1E9B8A"/>
              </a:buClr>
              <a:buSzPts val="1800"/>
              <a:buFont typeface="Arial"/>
              <a:buNone/>
            </a:pPr>
            <a:r>
              <a:rPr b="1" lang="en-US" sz="1800">
                <a:solidFill>
                  <a:srgbClr val="1E9B8A"/>
                </a:solidFill>
              </a:rPr>
              <a:t>EXERCISE</a:t>
            </a:r>
            <a:endParaRPr b="0" i="0" sz="1800" u="none" cap="none" strike="noStrike">
              <a:solidFill>
                <a:schemeClr val="dk1"/>
              </a:solidFill>
              <a:latin typeface="Calibri"/>
              <a:ea typeface="Calibri"/>
              <a:cs typeface="Calibri"/>
              <a:sym typeface="Calibri"/>
            </a:endParaRPr>
          </a:p>
        </p:txBody>
      </p:sp>
      <p:sp>
        <p:nvSpPr>
          <p:cNvPr id="32" name="Google Shape;32;g409b476de89_0_101"/>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spcBef>
                <a:spcPts val="0"/>
              </a:spcBef>
              <a:spcAft>
                <a:spcPts val="0"/>
              </a:spcAft>
              <a:buClr>
                <a:srgbClr val="0F1F1C"/>
              </a:buClr>
              <a:buSzPts val="4500"/>
              <a:buFont typeface="Arial"/>
              <a:buNone/>
            </a:pPr>
            <a:r>
              <a:rPr b="1" lang="en-US" sz="4500">
                <a:solidFill>
                  <a:srgbClr val="0F1F1C"/>
                </a:solidFill>
              </a:rPr>
              <a:t>Unpacking the home </a:t>
            </a:r>
            <a:r>
              <a:rPr b="1" lang="en-US" sz="4500">
                <a:solidFill>
                  <a:srgbClr val="0F1F1C"/>
                </a:solidFill>
              </a:rPr>
              <a:t>assignment answers</a:t>
            </a:r>
            <a:endParaRPr b="0" i="0" sz="4500" u="none" cap="none" strike="noStrike">
              <a:solidFill>
                <a:schemeClr val="dk1"/>
              </a:solidFill>
              <a:latin typeface="Calibri"/>
              <a:ea typeface="Calibri"/>
              <a:cs typeface="Calibri"/>
              <a:sym typeface="Calibri"/>
            </a:endParaRPr>
          </a:p>
        </p:txBody>
      </p:sp>
      <p:sp>
        <p:nvSpPr>
          <p:cNvPr id="33" name="Google Shape;33;g409b476de89_0_101"/>
          <p:cNvSpPr txBox="1"/>
          <p:nvPr/>
        </p:nvSpPr>
        <p:spPr>
          <a:xfrm>
            <a:off x="1366675" y="2346125"/>
            <a:ext cx="155376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US" sz="3000"/>
              <a:t>Given my own research interests and empirical data (existing or planned), how could I use AI to support me, and what are the risks? </a:t>
            </a:r>
            <a:br>
              <a:rPr b="1" i="1" lang="en-US" sz="3000"/>
            </a:br>
            <a:endParaRPr i="1" sz="3000"/>
          </a:p>
        </p:txBody>
      </p:sp>
      <p:sp>
        <p:nvSpPr>
          <p:cNvPr id="34" name="Google Shape;34;g409b476de89_0_101"/>
          <p:cNvSpPr/>
          <p:nvPr/>
        </p:nvSpPr>
        <p:spPr>
          <a:xfrm>
            <a:off x="319225" y="3883102"/>
            <a:ext cx="3382200" cy="4203900"/>
          </a:xfrm>
          <a:prstGeom prst="roundRect">
            <a:avLst>
              <a:gd fmla="val 16667" name="adj"/>
            </a:avLst>
          </a:prstGeom>
          <a:solidFill>
            <a:srgbClr val="FDF3C4"/>
          </a:solidFill>
          <a:ln cap="flat" cmpd="sng" w="10075">
            <a:solidFill>
              <a:schemeClr val="dk2"/>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Design stage</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Sampling</a:t>
            </a:r>
            <a:endParaRPr sz="2300"/>
          </a:p>
          <a:p>
            <a:pPr indent="-387685" lvl="0" marL="483271" rtl="0" algn="l">
              <a:spcBef>
                <a:spcPts val="0"/>
              </a:spcBef>
              <a:spcAft>
                <a:spcPts val="0"/>
              </a:spcAft>
              <a:buSzPts val="2300"/>
              <a:buChar char="●"/>
            </a:pPr>
            <a:r>
              <a:rPr lang="en-US" sz="2300"/>
              <a:t>Data collection</a:t>
            </a:r>
            <a:endParaRPr sz="2300"/>
          </a:p>
          <a:p>
            <a:pPr indent="-387685" lvl="0" marL="483271" rtl="0" algn="l">
              <a:spcBef>
                <a:spcPts val="0"/>
              </a:spcBef>
              <a:spcAft>
                <a:spcPts val="0"/>
              </a:spcAft>
              <a:buSzPts val="2300"/>
              <a:buChar char="●"/>
            </a:pPr>
            <a:r>
              <a:rPr lang="en-US" sz="2300"/>
              <a:t>Interview guide</a:t>
            </a:r>
            <a:endParaRPr sz="2300"/>
          </a:p>
          <a:p>
            <a:pPr indent="-387685" lvl="0" marL="483271" rtl="0" algn="l">
              <a:spcBef>
                <a:spcPts val="0"/>
              </a:spcBef>
              <a:spcAft>
                <a:spcPts val="0"/>
              </a:spcAft>
              <a:buSzPts val="2300"/>
              <a:buChar char="●"/>
            </a:pPr>
            <a:r>
              <a:rPr lang="en-US" sz="2300"/>
              <a:t>Ethics review</a:t>
            </a:r>
            <a:endParaRPr sz="2300"/>
          </a:p>
        </p:txBody>
      </p:sp>
      <p:sp>
        <p:nvSpPr>
          <p:cNvPr id="35" name="Google Shape;35;g409b476de89_0_101"/>
          <p:cNvSpPr/>
          <p:nvPr/>
        </p:nvSpPr>
        <p:spPr>
          <a:xfrm>
            <a:off x="3881798" y="3901639"/>
            <a:ext cx="3382200" cy="4203900"/>
          </a:xfrm>
          <a:prstGeom prst="roundRect">
            <a:avLst>
              <a:gd fmla="val 16667" name="adj"/>
            </a:avLst>
          </a:prstGeom>
          <a:solidFill>
            <a:srgbClr val="FDF3C4"/>
          </a:solidFill>
          <a:ln cap="flat" cmpd="sng" w="10075">
            <a:solidFill>
              <a:schemeClr val="dk2"/>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Data generation &amp; organizing </a:t>
            </a:r>
            <a:endParaRPr b="1" sz="2300"/>
          </a:p>
          <a:p>
            <a:pPr indent="0" lvl="0" marL="0" rtl="0" algn="ctr">
              <a:spcBef>
                <a:spcPts val="0"/>
              </a:spcBef>
              <a:spcAft>
                <a:spcPts val="0"/>
              </a:spcAft>
              <a:buNone/>
            </a:pPr>
            <a:r>
              <a:t/>
            </a:r>
            <a:endParaRPr b="1" sz="2300"/>
          </a:p>
          <a:p>
            <a:pPr indent="-387685" lvl="0" marL="483271" rtl="0" algn="l">
              <a:spcBef>
                <a:spcPts val="0"/>
              </a:spcBef>
              <a:spcAft>
                <a:spcPts val="0"/>
              </a:spcAft>
              <a:buSzPts val="2300"/>
              <a:buChar char="●"/>
            </a:pPr>
            <a:r>
              <a:rPr lang="en-US" sz="2300"/>
              <a:t>Managing metadata</a:t>
            </a:r>
            <a:endParaRPr sz="2300"/>
          </a:p>
          <a:p>
            <a:pPr indent="-387685" lvl="0" marL="483271" rtl="0" algn="l">
              <a:spcBef>
                <a:spcPts val="0"/>
              </a:spcBef>
              <a:spcAft>
                <a:spcPts val="0"/>
              </a:spcAft>
              <a:buClr>
                <a:schemeClr val="dk1"/>
              </a:buClr>
              <a:buSzPts val="2300"/>
              <a:buChar char="●"/>
            </a:pPr>
            <a:r>
              <a:rPr lang="en-US" sz="2300">
                <a:solidFill>
                  <a:schemeClr val="dk1"/>
                </a:solidFill>
              </a:rPr>
              <a:t>Transcription</a:t>
            </a:r>
            <a:endParaRPr sz="2300">
              <a:solidFill>
                <a:schemeClr val="dk1"/>
              </a:solidFill>
            </a:endParaRPr>
          </a:p>
          <a:p>
            <a:pPr indent="-387685" lvl="0" marL="483271" rtl="0" algn="l">
              <a:spcBef>
                <a:spcPts val="0"/>
              </a:spcBef>
              <a:spcAft>
                <a:spcPts val="0"/>
              </a:spcAft>
              <a:buClr>
                <a:schemeClr val="dk1"/>
              </a:buClr>
              <a:buSzPts val="2300"/>
              <a:buChar char="●"/>
            </a:pPr>
            <a:r>
              <a:rPr lang="en-US" sz="2300">
                <a:solidFill>
                  <a:schemeClr val="dk1"/>
                </a:solidFill>
              </a:rPr>
              <a:t>Anonymization</a:t>
            </a:r>
            <a:endParaRPr sz="2300">
              <a:solidFill>
                <a:schemeClr val="dk1"/>
              </a:solidFill>
            </a:endParaRPr>
          </a:p>
          <a:p>
            <a:pPr indent="-387685" lvl="0" marL="483271" rtl="0" algn="l">
              <a:spcBef>
                <a:spcPts val="0"/>
              </a:spcBef>
              <a:spcAft>
                <a:spcPts val="0"/>
              </a:spcAft>
              <a:buSzPts val="2300"/>
              <a:buChar char="●"/>
            </a:pPr>
            <a:r>
              <a:rPr lang="en-US" sz="2300"/>
              <a:t>Organizing</a:t>
            </a:r>
            <a:endParaRPr sz="2300"/>
          </a:p>
          <a:p>
            <a:pPr indent="0" lvl="0" marL="0" rtl="0" algn="l">
              <a:spcBef>
                <a:spcPts val="0"/>
              </a:spcBef>
              <a:spcAft>
                <a:spcPts val="0"/>
              </a:spcAft>
              <a:buNone/>
            </a:pPr>
            <a:r>
              <a:t/>
            </a:r>
            <a:endParaRPr sz="2300"/>
          </a:p>
        </p:txBody>
      </p:sp>
      <p:sp>
        <p:nvSpPr>
          <p:cNvPr id="36" name="Google Shape;36;g409b476de89_0_101"/>
          <p:cNvSpPr/>
          <p:nvPr/>
        </p:nvSpPr>
        <p:spPr>
          <a:xfrm>
            <a:off x="7444370" y="3901625"/>
            <a:ext cx="3382200" cy="4203900"/>
          </a:xfrm>
          <a:prstGeom prst="roundRect">
            <a:avLst>
              <a:gd fmla="val 16667" name="adj"/>
            </a:avLst>
          </a:prstGeom>
          <a:solidFill>
            <a:srgbClr val="FDF3C4"/>
          </a:solidFill>
          <a:ln cap="flat" cmpd="sng" w="10075">
            <a:solidFill>
              <a:schemeClr val="dk2"/>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Familiarization</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Narrative summaries</a:t>
            </a:r>
            <a:endParaRPr sz="2300"/>
          </a:p>
          <a:p>
            <a:pPr indent="-387685" lvl="0" marL="483271" rtl="0" algn="l">
              <a:spcBef>
                <a:spcPts val="0"/>
              </a:spcBef>
              <a:spcAft>
                <a:spcPts val="0"/>
              </a:spcAft>
              <a:buSzPts val="2300"/>
              <a:buChar char="●"/>
            </a:pPr>
            <a:r>
              <a:rPr lang="en-US" sz="2300"/>
              <a:t>First-order coding</a:t>
            </a:r>
            <a:endParaRPr sz="2300"/>
          </a:p>
          <a:p>
            <a:pPr indent="-387685" lvl="0" marL="483271" rtl="0" algn="l">
              <a:spcBef>
                <a:spcPts val="0"/>
              </a:spcBef>
              <a:spcAft>
                <a:spcPts val="0"/>
              </a:spcAft>
              <a:buSzPts val="2300"/>
              <a:buChar char="●"/>
            </a:pPr>
            <a:r>
              <a:rPr lang="en-US" sz="2300"/>
              <a:t>Grouping and forming themes</a:t>
            </a:r>
            <a:endParaRPr sz="2300"/>
          </a:p>
          <a:p>
            <a:pPr indent="0" lvl="0" marL="0" rtl="0" algn="l">
              <a:spcBef>
                <a:spcPts val="0"/>
              </a:spcBef>
              <a:spcAft>
                <a:spcPts val="0"/>
              </a:spcAft>
              <a:buNone/>
            </a:pPr>
            <a:r>
              <a:t/>
            </a:r>
            <a:endParaRPr sz="2300"/>
          </a:p>
        </p:txBody>
      </p:sp>
      <p:sp>
        <p:nvSpPr>
          <p:cNvPr id="37" name="Google Shape;37;g409b476de89_0_101"/>
          <p:cNvSpPr/>
          <p:nvPr/>
        </p:nvSpPr>
        <p:spPr>
          <a:xfrm>
            <a:off x="11006943" y="3901639"/>
            <a:ext cx="3382200" cy="4203900"/>
          </a:xfrm>
          <a:prstGeom prst="roundRect">
            <a:avLst>
              <a:gd fmla="val 16667" name="adj"/>
            </a:avLst>
          </a:prstGeom>
          <a:solidFill>
            <a:srgbClr val="FDF3C4"/>
          </a:solidFill>
          <a:ln cap="flat" cmpd="sng" w="10075">
            <a:solidFill>
              <a:schemeClr val="dk2"/>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Theorizing</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Framing study</a:t>
            </a:r>
            <a:endParaRPr sz="2300"/>
          </a:p>
          <a:p>
            <a:pPr indent="-387685" lvl="0" marL="483271" rtl="0" algn="l">
              <a:spcBef>
                <a:spcPts val="0"/>
              </a:spcBef>
              <a:spcAft>
                <a:spcPts val="0"/>
              </a:spcAft>
              <a:buSzPts val="2300"/>
              <a:buChar char="●"/>
            </a:pPr>
            <a:r>
              <a:rPr lang="en-US" sz="2300"/>
              <a:t>Theoretical categorization</a:t>
            </a:r>
            <a:endParaRPr sz="2300"/>
          </a:p>
          <a:p>
            <a:pPr indent="-387685" lvl="0" marL="483271" rtl="0" algn="l">
              <a:spcBef>
                <a:spcPts val="0"/>
              </a:spcBef>
              <a:spcAft>
                <a:spcPts val="0"/>
              </a:spcAft>
              <a:buSzPts val="2300"/>
              <a:buChar char="●"/>
            </a:pPr>
            <a:r>
              <a:rPr lang="en-US" sz="2300">
                <a:solidFill>
                  <a:schemeClr val="dk1"/>
                </a:solidFill>
              </a:rPr>
              <a:t>Structured comparisons</a:t>
            </a:r>
            <a:endParaRPr sz="2300">
              <a:solidFill>
                <a:schemeClr val="dk1"/>
              </a:solidFill>
            </a:endParaRPr>
          </a:p>
          <a:p>
            <a:pPr indent="-387685" lvl="0" marL="483271" rtl="0" algn="l">
              <a:spcBef>
                <a:spcPts val="0"/>
              </a:spcBef>
              <a:spcAft>
                <a:spcPts val="0"/>
              </a:spcAft>
              <a:buSzPts val="2300"/>
              <a:buChar char="●"/>
            </a:pPr>
            <a:r>
              <a:rPr lang="en-US" sz="2300"/>
              <a:t>Theoretical narrative</a:t>
            </a:r>
            <a:endParaRPr sz="2300"/>
          </a:p>
          <a:p>
            <a:pPr indent="-387685" lvl="0" marL="483271" rtl="0" algn="l">
              <a:spcBef>
                <a:spcPts val="0"/>
              </a:spcBef>
              <a:spcAft>
                <a:spcPts val="0"/>
              </a:spcAft>
              <a:buSzPts val="2300"/>
              <a:buChar char="●"/>
            </a:pPr>
            <a:r>
              <a:rPr lang="en-US" sz="2300"/>
              <a:t>Contributions</a:t>
            </a:r>
            <a:endParaRPr sz="2300"/>
          </a:p>
        </p:txBody>
      </p:sp>
      <p:sp>
        <p:nvSpPr>
          <p:cNvPr id="38" name="Google Shape;38;g409b476de89_0_101"/>
          <p:cNvSpPr/>
          <p:nvPr/>
        </p:nvSpPr>
        <p:spPr>
          <a:xfrm>
            <a:off x="14569528" y="3883101"/>
            <a:ext cx="3489900" cy="4203900"/>
          </a:xfrm>
          <a:prstGeom prst="roundRect">
            <a:avLst>
              <a:gd fmla="val 16667" name="adj"/>
            </a:avLst>
          </a:prstGeom>
          <a:solidFill>
            <a:srgbClr val="FDF3C4"/>
          </a:solidFill>
          <a:ln cap="flat" cmpd="sng" w="10075">
            <a:solidFill>
              <a:schemeClr val="dk2"/>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Reporting</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Data tables</a:t>
            </a:r>
            <a:endParaRPr sz="2300"/>
          </a:p>
          <a:p>
            <a:pPr indent="-387685" lvl="0" marL="483271" rtl="0" algn="l">
              <a:spcBef>
                <a:spcPts val="0"/>
              </a:spcBef>
              <a:spcAft>
                <a:spcPts val="0"/>
              </a:spcAft>
              <a:buSzPts val="2300"/>
              <a:buChar char="●"/>
            </a:pPr>
            <a:r>
              <a:rPr lang="en-US" sz="2300"/>
              <a:t>Polishing labels</a:t>
            </a:r>
            <a:endParaRPr sz="2300"/>
          </a:p>
          <a:p>
            <a:pPr indent="-387685" lvl="0" marL="483271" rtl="0" algn="l">
              <a:spcBef>
                <a:spcPts val="0"/>
              </a:spcBef>
              <a:spcAft>
                <a:spcPts val="0"/>
              </a:spcAft>
              <a:buSzPts val="2300"/>
              <a:buChar char="●"/>
            </a:pPr>
            <a:r>
              <a:rPr lang="en-US" sz="2300"/>
              <a:t>Picking power quotes</a:t>
            </a:r>
            <a:endParaRPr sz="2300"/>
          </a:p>
          <a:p>
            <a:pPr indent="-387685" lvl="0" marL="483271" rtl="0" algn="l">
              <a:spcBef>
                <a:spcPts val="0"/>
              </a:spcBef>
              <a:spcAft>
                <a:spcPts val="0"/>
              </a:spcAft>
              <a:buSzPts val="2300"/>
              <a:buChar char="●"/>
            </a:pPr>
            <a:r>
              <a:rPr lang="en-US" sz="2300"/>
              <a:t>Writing vignettes</a:t>
            </a:r>
            <a:endParaRPr sz="2300"/>
          </a:p>
          <a:p>
            <a:pPr indent="-387685" lvl="0" marL="483271" rtl="0" algn="l">
              <a:spcBef>
                <a:spcPts val="0"/>
              </a:spcBef>
              <a:spcAft>
                <a:spcPts val="0"/>
              </a:spcAft>
              <a:buSzPts val="2300"/>
              <a:buChar char="●"/>
            </a:pPr>
            <a:r>
              <a:rPr lang="en-US" sz="2300"/>
              <a:t>Writing Findings</a:t>
            </a:r>
            <a:endParaRPr sz="2300"/>
          </a:p>
          <a:p>
            <a:pPr indent="-387685" lvl="0" marL="483271" rtl="0" algn="l">
              <a:spcBef>
                <a:spcPts val="0"/>
              </a:spcBef>
              <a:spcAft>
                <a:spcPts val="0"/>
              </a:spcAft>
              <a:buSzPts val="2300"/>
              <a:buChar char="●"/>
            </a:pPr>
            <a:r>
              <a:rPr lang="en-US" sz="2300"/>
              <a:t>Writing Discussion</a:t>
            </a:r>
            <a:endParaRPr sz="2300"/>
          </a:p>
          <a:p>
            <a:pPr indent="-387685" lvl="0" marL="483271" rtl="0" algn="l">
              <a:spcBef>
                <a:spcPts val="0"/>
              </a:spcBef>
              <a:spcAft>
                <a:spcPts val="0"/>
              </a:spcAft>
              <a:buClr>
                <a:schemeClr val="dk1"/>
              </a:buClr>
              <a:buSzPts val="2300"/>
              <a:buChar char="●"/>
            </a:pPr>
            <a:r>
              <a:rPr lang="en-US" sz="2300">
                <a:solidFill>
                  <a:schemeClr val="dk1"/>
                </a:solidFill>
              </a:rPr>
              <a:t>Writing Methods</a:t>
            </a:r>
            <a:endParaRPr sz="2300">
              <a:solidFill>
                <a:schemeClr val="dk1"/>
              </a:solidFill>
            </a:endParaRPr>
          </a:p>
          <a:p>
            <a:pPr indent="0" lvl="0" marL="483271" rtl="0" algn="l">
              <a:spcBef>
                <a:spcPts val="0"/>
              </a:spcBef>
              <a:spcAft>
                <a:spcPts val="0"/>
              </a:spcAft>
              <a:buNone/>
            </a:pPr>
            <a:r>
              <a:t/>
            </a:r>
            <a:endParaRPr sz="2300"/>
          </a:p>
        </p:txBody>
      </p:sp>
      <p:sp>
        <p:nvSpPr>
          <p:cNvPr id="39" name="Google Shape;39;g409b476de89_0_101"/>
          <p:cNvSpPr txBox="1"/>
          <p:nvPr/>
        </p:nvSpPr>
        <p:spPr>
          <a:xfrm>
            <a:off x="1366675" y="8563250"/>
            <a:ext cx="155376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t>Compare your answers in each table.</a:t>
            </a:r>
            <a:endParaRPr sz="30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51" name="Shape 351"/>
        <p:cNvGrpSpPr/>
        <p:nvPr/>
      </p:nvGrpSpPr>
      <p:grpSpPr>
        <a:xfrm>
          <a:off x="0" y="0"/>
          <a:ext cx="0" cy="0"/>
          <a:chOff x="0" y="0"/>
          <a:chExt cx="0" cy="0"/>
        </a:xfrm>
      </p:grpSpPr>
      <p:sp>
        <p:nvSpPr>
          <p:cNvPr id="352" name="Google Shape;352;g409b476de89_0_4"/>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DIGGING DEEPER</a:t>
            </a:r>
            <a:endParaRPr b="0" i="0" sz="1800" u="none" cap="none" strike="noStrike">
              <a:solidFill>
                <a:schemeClr val="dk1"/>
              </a:solidFill>
              <a:latin typeface="Calibri"/>
              <a:ea typeface="Calibri"/>
              <a:cs typeface="Calibri"/>
              <a:sym typeface="Calibri"/>
            </a:endParaRPr>
          </a:p>
        </p:txBody>
      </p:sp>
      <p:sp>
        <p:nvSpPr>
          <p:cNvPr id="353" name="Google Shape;353;g409b476de89_0_4"/>
          <p:cNvSpPr/>
          <p:nvPr/>
        </p:nvSpPr>
        <p:spPr>
          <a:xfrm>
            <a:off x="1047750" y="1123950"/>
            <a:ext cx="115152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“Chatting with data”</a:t>
            </a:r>
            <a:endParaRPr b="0" i="0" sz="4500" u="none" cap="none" strike="noStrike">
              <a:solidFill>
                <a:schemeClr val="dk1"/>
              </a:solidFill>
              <a:latin typeface="Calibri"/>
              <a:ea typeface="Calibri"/>
              <a:cs typeface="Calibri"/>
              <a:sym typeface="Calibri"/>
            </a:endParaRPr>
          </a:p>
        </p:txBody>
      </p:sp>
      <p:pic>
        <p:nvPicPr>
          <p:cNvPr id="354" name="Google Shape;354;g409b476de89_0_4"/>
          <p:cNvPicPr preferRelativeResize="0"/>
          <p:nvPr/>
        </p:nvPicPr>
        <p:blipFill>
          <a:blip r:embed="rId3">
            <a:alphaModFix/>
          </a:blip>
          <a:stretch>
            <a:fillRect/>
          </a:stretch>
        </p:blipFill>
        <p:spPr>
          <a:xfrm>
            <a:off x="507025" y="2705325"/>
            <a:ext cx="6582774" cy="3657799"/>
          </a:xfrm>
          <a:prstGeom prst="rect">
            <a:avLst/>
          </a:prstGeom>
          <a:noFill/>
          <a:ln>
            <a:noFill/>
          </a:ln>
        </p:spPr>
      </p:pic>
      <p:pic>
        <p:nvPicPr>
          <p:cNvPr id="355" name="Google Shape;355;g409b476de89_0_4"/>
          <p:cNvPicPr preferRelativeResize="0"/>
          <p:nvPr/>
        </p:nvPicPr>
        <p:blipFill rotWithShape="1">
          <a:blip r:embed="rId4">
            <a:alphaModFix/>
          </a:blip>
          <a:srcRect b="24483" l="0" r="0" t="0"/>
          <a:stretch/>
        </p:blipFill>
        <p:spPr>
          <a:xfrm>
            <a:off x="7457314" y="2705325"/>
            <a:ext cx="4843601" cy="3657802"/>
          </a:xfrm>
          <a:prstGeom prst="rect">
            <a:avLst/>
          </a:prstGeom>
          <a:noFill/>
          <a:ln>
            <a:noFill/>
          </a:ln>
        </p:spPr>
      </p:pic>
      <p:pic>
        <p:nvPicPr>
          <p:cNvPr id="356" name="Google Shape;356;g409b476de89_0_4"/>
          <p:cNvPicPr preferRelativeResize="0"/>
          <p:nvPr/>
        </p:nvPicPr>
        <p:blipFill rotWithShape="1">
          <a:blip r:embed="rId5">
            <a:alphaModFix/>
          </a:blip>
          <a:srcRect b="8950" l="0" r="0" t="13362"/>
          <a:stretch/>
        </p:blipFill>
        <p:spPr>
          <a:xfrm>
            <a:off x="12786625" y="2705324"/>
            <a:ext cx="5002350" cy="3657800"/>
          </a:xfrm>
          <a:prstGeom prst="rect">
            <a:avLst/>
          </a:prstGeom>
          <a:noFill/>
          <a:ln>
            <a:noFill/>
          </a:ln>
        </p:spPr>
      </p:pic>
      <p:sp>
        <p:nvSpPr>
          <p:cNvPr id="357" name="Google Shape;357;g409b476de89_0_4"/>
          <p:cNvSpPr txBox="1"/>
          <p:nvPr/>
        </p:nvSpPr>
        <p:spPr>
          <a:xfrm>
            <a:off x="1240275" y="7141475"/>
            <a:ext cx="161433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All AI tools facilitate asking questions from your data. Advanced agentic systems (Claude Code, Skimle) can also reshape the </a:t>
            </a:r>
            <a:r>
              <a:rPr lang="en-US" sz="2400"/>
              <a:t>category</a:t>
            </a:r>
            <a:r>
              <a:rPr lang="en-US" sz="2400"/>
              <a:t> structure and labels as instructed. Key advantage is that LLMs “know” all the common theories, allowing them to help you put your data in dialogue with theory. </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Skimle has the added benefit of verifying quote accuracy in the chat; currently it </a:t>
            </a:r>
            <a:r>
              <a:rPr b="1" lang="en-US" sz="2400"/>
              <a:t>only gives a red warning message</a:t>
            </a:r>
            <a:r>
              <a:rPr lang="en-US" sz="2400"/>
              <a:t> if LLM has abridged or changed a verbatim quote, but does not yet correct them.</a:t>
            </a:r>
            <a:endParaRPr sz="24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62" name="Shape 362"/>
        <p:cNvGrpSpPr/>
        <p:nvPr/>
      </p:nvGrpSpPr>
      <p:grpSpPr>
        <a:xfrm>
          <a:off x="0" y="0"/>
          <a:ext cx="0" cy="0"/>
          <a:chOff x="0" y="0"/>
          <a:chExt cx="0" cy="0"/>
        </a:xfrm>
      </p:grpSpPr>
      <p:sp>
        <p:nvSpPr>
          <p:cNvPr id="363" name="Google Shape;363;g409b476de89_0_5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DIGGING DEEPER</a:t>
            </a:r>
            <a:endParaRPr b="0" i="0" sz="1800" u="none" cap="none" strike="noStrike">
              <a:solidFill>
                <a:schemeClr val="dk1"/>
              </a:solidFill>
              <a:latin typeface="Calibri"/>
              <a:ea typeface="Calibri"/>
              <a:cs typeface="Calibri"/>
              <a:sym typeface="Calibri"/>
            </a:endParaRPr>
          </a:p>
        </p:txBody>
      </p:sp>
      <p:sp>
        <p:nvSpPr>
          <p:cNvPr id="364" name="Google Shape;364;g409b476de89_0_52"/>
          <p:cNvSpPr/>
          <p:nvPr/>
        </p:nvSpPr>
        <p:spPr>
          <a:xfrm>
            <a:off x="1047750" y="1123875"/>
            <a:ext cx="141408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Predefined categories for theory-driven coding</a:t>
            </a:r>
            <a:endParaRPr b="0" i="0" sz="4500" u="none" cap="none" strike="noStrike">
              <a:solidFill>
                <a:schemeClr val="dk1"/>
              </a:solidFill>
              <a:latin typeface="Calibri"/>
              <a:ea typeface="Calibri"/>
              <a:cs typeface="Calibri"/>
              <a:sym typeface="Calibri"/>
            </a:endParaRPr>
          </a:p>
        </p:txBody>
      </p:sp>
      <p:pic>
        <p:nvPicPr>
          <p:cNvPr id="365" name="Google Shape;365;g409b476de89_0_52" title="Näyttökuva 2026-08-24 kello 8.48.22.png"/>
          <p:cNvPicPr preferRelativeResize="0"/>
          <p:nvPr/>
        </p:nvPicPr>
        <p:blipFill>
          <a:blip r:embed="rId3">
            <a:alphaModFix/>
          </a:blip>
          <a:stretch>
            <a:fillRect/>
          </a:stretch>
        </p:blipFill>
        <p:spPr>
          <a:xfrm>
            <a:off x="9142373" y="2484650"/>
            <a:ext cx="8250799" cy="6868976"/>
          </a:xfrm>
          <a:prstGeom prst="rect">
            <a:avLst/>
          </a:prstGeom>
          <a:noFill/>
          <a:ln>
            <a:noFill/>
          </a:ln>
        </p:spPr>
      </p:pic>
      <p:sp>
        <p:nvSpPr>
          <p:cNvPr id="366" name="Google Shape;366;g409b476de89_0_52"/>
          <p:cNvSpPr txBox="1"/>
          <p:nvPr/>
        </p:nvSpPr>
        <p:spPr>
          <a:xfrm>
            <a:off x="750575" y="2751025"/>
            <a:ext cx="8156100" cy="498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Typically AI does a fairly good job understanding theoretical concepts. You may want to elaborate instructions for consistency, especially if there are competing definitions.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Because relevant quotes often require interpretation, you may want to capture a broader range of quotes and then weed out irrelevant ones.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For example, in the sensemaking example, a prompt to identify all quotes that seek to interpret or predict the future might appropriate to capture broadly all the prospective sensemaking efforts. </a:t>
            </a:r>
            <a:endParaRPr sz="2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71" name="Shape 371"/>
        <p:cNvGrpSpPr/>
        <p:nvPr/>
      </p:nvGrpSpPr>
      <p:grpSpPr>
        <a:xfrm>
          <a:off x="0" y="0"/>
          <a:ext cx="0" cy="0"/>
          <a:chOff x="0" y="0"/>
          <a:chExt cx="0" cy="0"/>
        </a:xfrm>
      </p:grpSpPr>
      <p:sp>
        <p:nvSpPr>
          <p:cNvPr id="372" name="Google Shape;372;g409b476de89_0_64"/>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DIGGING DEEPER</a:t>
            </a:r>
            <a:endParaRPr b="0" i="0" sz="1800" u="none" cap="none" strike="noStrike">
              <a:solidFill>
                <a:schemeClr val="dk1"/>
              </a:solidFill>
              <a:latin typeface="Calibri"/>
              <a:ea typeface="Calibri"/>
              <a:cs typeface="Calibri"/>
              <a:sym typeface="Calibri"/>
            </a:endParaRPr>
          </a:p>
        </p:txBody>
      </p:sp>
      <p:sp>
        <p:nvSpPr>
          <p:cNvPr id="373" name="Google Shape;373;g409b476de89_0_64"/>
          <p:cNvSpPr/>
          <p:nvPr/>
        </p:nvSpPr>
        <p:spPr>
          <a:xfrm>
            <a:off x="1047750" y="1123875"/>
            <a:ext cx="141408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Using Recreate Structure to structure observations</a:t>
            </a:r>
            <a:endParaRPr b="0" i="0" sz="4500" u="none" cap="none" strike="noStrike">
              <a:solidFill>
                <a:schemeClr val="dk1"/>
              </a:solidFill>
              <a:latin typeface="Calibri"/>
              <a:ea typeface="Calibri"/>
              <a:cs typeface="Calibri"/>
              <a:sym typeface="Calibri"/>
            </a:endParaRPr>
          </a:p>
        </p:txBody>
      </p:sp>
      <p:sp>
        <p:nvSpPr>
          <p:cNvPr id="374" name="Google Shape;374;g409b476de89_0_64"/>
          <p:cNvSpPr txBox="1"/>
          <p:nvPr/>
        </p:nvSpPr>
        <p:spPr>
          <a:xfrm>
            <a:off x="750575" y="2403850"/>
            <a:ext cx="5978100" cy="683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Skimle enables you to easily redistribute all </a:t>
            </a:r>
            <a:r>
              <a:rPr lang="en-US" sz="2400"/>
              <a:t>insights</a:t>
            </a:r>
            <a:r>
              <a:rPr lang="en-US" sz="2400"/>
              <a:t> (and associated quotes) to a new set of categories that correspond to your </a:t>
            </a:r>
            <a:r>
              <a:rPr lang="en-US" sz="2400"/>
              <a:t>theoretical</a:t>
            </a:r>
            <a:r>
              <a:rPr lang="en-US" sz="2400"/>
              <a:t> vision.</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In Categories view, on the left-hand tree, click a box next to a category you want to create new subcategories for and then click “Recreate structure” button below the </a:t>
            </a:r>
            <a:r>
              <a:rPr lang="en-US" sz="2400"/>
              <a:t>category</a:t>
            </a:r>
            <a:r>
              <a:rPr lang="en-US" sz="2400"/>
              <a:t> tree.</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You can choose one or more of the “logics” to formulate categories suggested by AI, or write your own instructions.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AI then generates a list of categories that you can edit before assigning insights to the new categories.</a:t>
            </a:r>
            <a:endParaRPr sz="2400"/>
          </a:p>
        </p:txBody>
      </p:sp>
      <p:pic>
        <p:nvPicPr>
          <p:cNvPr id="375" name="Google Shape;375;g409b476de89_0_64" title="Näyttökuva 2026-08-24 kello 9.23.12.png"/>
          <p:cNvPicPr preferRelativeResize="0"/>
          <p:nvPr/>
        </p:nvPicPr>
        <p:blipFill>
          <a:blip r:embed="rId3">
            <a:alphaModFix/>
          </a:blip>
          <a:stretch>
            <a:fillRect/>
          </a:stretch>
        </p:blipFill>
        <p:spPr>
          <a:xfrm>
            <a:off x="7065875" y="2192525"/>
            <a:ext cx="3896650" cy="7256949"/>
          </a:xfrm>
          <a:prstGeom prst="rect">
            <a:avLst/>
          </a:prstGeom>
          <a:noFill/>
          <a:ln cap="flat" cmpd="sng" w="9525">
            <a:solidFill>
              <a:schemeClr val="dk2"/>
            </a:solidFill>
            <a:prstDash val="solid"/>
            <a:round/>
            <a:headEnd len="sm" w="sm" type="none"/>
            <a:tailEnd len="sm" w="sm" type="none"/>
          </a:ln>
        </p:spPr>
      </p:pic>
      <p:pic>
        <p:nvPicPr>
          <p:cNvPr id="376" name="Google Shape;376;g409b476de89_0_64" title="Näyttökuva 2026-08-24 kello 10.02.10.png"/>
          <p:cNvPicPr preferRelativeResize="0"/>
          <p:nvPr/>
        </p:nvPicPr>
        <p:blipFill>
          <a:blip r:embed="rId4">
            <a:alphaModFix/>
          </a:blip>
          <a:stretch>
            <a:fillRect/>
          </a:stretch>
        </p:blipFill>
        <p:spPr>
          <a:xfrm>
            <a:off x="11299725" y="2192525"/>
            <a:ext cx="6456775" cy="47399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81" name="Shape 381"/>
        <p:cNvGrpSpPr/>
        <p:nvPr/>
      </p:nvGrpSpPr>
      <p:grpSpPr>
        <a:xfrm>
          <a:off x="0" y="0"/>
          <a:ext cx="0" cy="0"/>
          <a:chOff x="0" y="0"/>
          <a:chExt cx="0" cy="0"/>
        </a:xfrm>
      </p:grpSpPr>
      <p:sp>
        <p:nvSpPr>
          <p:cNvPr id="382" name="Google Shape;382;g409b476de89_0_8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EXERCISE</a:t>
            </a:r>
            <a:endParaRPr b="0" i="0" sz="1800" u="none" cap="none" strike="noStrike">
              <a:solidFill>
                <a:schemeClr val="dk1"/>
              </a:solidFill>
              <a:latin typeface="Calibri"/>
              <a:ea typeface="Calibri"/>
              <a:cs typeface="Calibri"/>
              <a:sym typeface="Calibri"/>
            </a:endParaRPr>
          </a:p>
        </p:txBody>
      </p:sp>
      <p:sp>
        <p:nvSpPr>
          <p:cNvPr id="383" name="Google Shape;383;g409b476de89_0_82"/>
          <p:cNvSpPr/>
          <p:nvPr/>
        </p:nvSpPr>
        <p:spPr>
          <a:xfrm>
            <a:off x="1047750" y="1123875"/>
            <a:ext cx="141408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Recreate structure in the demo project</a:t>
            </a:r>
            <a:endParaRPr b="0" i="0" sz="4500" u="none" cap="none" strike="noStrike">
              <a:solidFill>
                <a:schemeClr val="dk1"/>
              </a:solidFill>
              <a:latin typeface="Calibri"/>
              <a:ea typeface="Calibri"/>
              <a:cs typeface="Calibri"/>
              <a:sym typeface="Calibri"/>
            </a:endParaRPr>
          </a:p>
        </p:txBody>
      </p:sp>
      <p:sp>
        <p:nvSpPr>
          <p:cNvPr id="384" name="Google Shape;384;g409b476de89_0_82"/>
          <p:cNvSpPr txBox="1"/>
          <p:nvPr/>
        </p:nvSpPr>
        <p:spPr>
          <a:xfrm>
            <a:off x="615750" y="2106725"/>
            <a:ext cx="6596100" cy="794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Your task is to look at the consulting project and restructure one of the categories in a theoretically interesting way.</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Choose one of the categories with over 30 insights:</a:t>
            </a:r>
            <a:endParaRPr sz="2400"/>
          </a:p>
          <a:p>
            <a:pPr indent="-381000" lvl="0" marL="457200" rtl="0" algn="l">
              <a:spcBef>
                <a:spcPts val="0"/>
              </a:spcBef>
              <a:spcAft>
                <a:spcPts val="0"/>
              </a:spcAft>
              <a:buSzPts val="2400"/>
              <a:buChar char="●"/>
            </a:pPr>
            <a:r>
              <a:rPr lang="en-US" sz="2400"/>
              <a:t>Priorities for AI deployment</a:t>
            </a:r>
            <a:endParaRPr sz="2400"/>
          </a:p>
          <a:p>
            <a:pPr indent="-381000" lvl="0" marL="457200" rtl="0" algn="l">
              <a:spcBef>
                <a:spcPts val="0"/>
              </a:spcBef>
              <a:spcAft>
                <a:spcPts val="0"/>
              </a:spcAft>
              <a:buSzPts val="2400"/>
              <a:buChar char="●"/>
            </a:pPr>
            <a:r>
              <a:rPr lang="en-US" sz="2400"/>
              <a:t>Siloed structure of BigBank</a:t>
            </a:r>
            <a:endParaRPr sz="2400"/>
          </a:p>
          <a:p>
            <a:pPr indent="-381000" lvl="0" marL="457200" rtl="0" algn="l">
              <a:spcBef>
                <a:spcPts val="0"/>
              </a:spcBef>
              <a:spcAft>
                <a:spcPts val="0"/>
              </a:spcAft>
              <a:buSzPts val="2400"/>
              <a:buChar char="●"/>
            </a:pPr>
            <a:r>
              <a:rPr lang="en-US" sz="2400"/>
              <a:t>Risks and governance</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Select the category tree and look at the existing summary + table of quotes</a:t>
            </a:r>
            <a:endParaRPr sz="2400"/>
          </a:p>
          <a:p>
            <a:pPr indent="0" lvl="0" marL="0" rtl="0" algn="l">
              <a:spcBef>
                <a:spcPts val="0"/>
              </a:spcBef>
              <a:spcAft>
                <a:spcPts val="0"/>
              </a:spcAft>
              <a:buNone/>
            </a:pPr>
            <a:r>
              <a:rPr lang="en-US" sz="2400"/>
              <a:t>Think: is there a theoretically </a:t>
            </a:r>
            <a:r>
              <a:rPr lang="en-US" sz="2400"/>
              <a:t>interesting</a:t>
            </a:r>
            <a:r>
              <a:rPr lang="en-US" sz="2400"/>
              <a:t> way to organize these observations?</a:t>
            </a:r>
            <a:br>
              <a:rPr lang="en-US" sz="2400"/>
            </a:br>
            <a:br>
              <a:rPr lang="en-US" sz="2400"/>
            </a:br>
            <a:r>
              <a:rPr lang="en-US" sz="2400"/>
              <a:t>Then click recreate structure and implement the new structure.</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i="1" lang="en-US" sz="2400"/>
              <a:t>Note: the number of insights in the “miscellaneous” category gives some indication on how well the scheme fit your data. </a:t>
            </a:r>
            <a:endParaRPr i="1" sz="2400"/>
          </a:p>
        </p:txBody>
      </p:sp>
      <p:pic>
        <p:nvPicPr>
          <p:cNvPr id="385" name="Google Shape;385;g409b476de89_0_82" title="Näyttökuva 2026-08-24 kello 14.56.40.png"/>
          <p:cNvPicPr preferRelativeResize="0"/>
          <p:nvPr/>
        </p:nvPicPr>
        <p:blipFill>
          <a:blip r:embed="rId3">
            <a:alphaModFix/>
          </a:blip>
          <a:stretch>
            <a:fillRect/>
          </a:stretch>
        </p:blipFill>
        <p:spPr>
          <a:xfrm>
            <a:off x="7315900" y="2302225"/>
            <a:ext cx="10548450" cy="5872926"/>
          </a:xfrm>
          <a:prstGeom prst="rect">
            <a:avLst/>
          </a:prstGeom>
          <a:noFill/>
          <a:ln>
            <a:noFill/>
          </a:ln>
        </p:spPr>
      </p:pic>
      <p:sp>
        <p:nvSpPr>
          <p:cNvPr id="386" name="Google Shape;386;g409b476de89_0_82"/>
          <p:cNvSpPr txBox="1"/>
          <p:nvPr/>
        </p:nvSpPr>
        <p:spPr>
          <a:xfrm>
            <a:off x="7583325" y="8704425"/>
            <a:ext cx="101319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Example: restructuring risks and governance based on “Detection and Prevention Timing” suggested by the AI.</a:t>
            </a:r>
            <a:endParaRPr sz="2400"/>
          </a:p>
          <a:p>
            <a:pPr indent="0" lvl="0" marL="0" rtl="0" algn="l">
              <a:spcBef>
                <a:spcPts val="0"/>
              </a:spcBef>
              <a:spcAft>
                <a:spcPts val="0"/>
              </a:spcAft>
              <a:buNone/>
            </a:pPr>
            <a:r>
              <a:t/>
            </a:r>
            <a:endParaRPr sz="24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391" name="Shape 391"/>
        <p:cNvGrpSpPr/>
        <p:nvPr/>
      </p:nvGrpSpPr>
      <p:grpSpPr>
        <a:xfrm>
          <a:off x="0" y="0"/>
          <a:ext cx="0" cy="0"/>
          <a:chOff x="0" y="0"/>
          <a:chExt cx="0" cy="0"/>
        </a:xfrm>
      </p:grpSpPr>
      <p:sp>
        <p:nvSpPr>
          <p:cNvPr id="392" name="Google Shape;392;g409b476de89_0_7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DIGGING DEEPER</a:t>
            </a:r>
            <a:endParaRPr b="0" i="0" sz="1800" u="none" cap="none" strike="noStrike">
              <a:solidFill>
                <a:schemeClr val="dk1"/>
              </a:solidFill>
              <a:latin typeface="Calibri"/>
              <a:ea typeface="Calibri"/>
              <a:cs typeface="Calibri"/>
              <a:sym typeface="Calibri"/>
            </a:endParaRPr>
          </a:p>
        </p:txBody>
      </p:sp>
      <p:sp>
        <p:nvSpPr>
          <p:cNvPr id="393" name="Google Shape;393;g409b476de89_0_72"/>
          <p:cNvSpPr/>
          <p:nvPr/>
        </p:nvSpPr>
        <p:spPr>
          <a:xfrm>
            <a:off x="1047750" y="1123875"/>
            <a:ext cx="141408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Structured comparisons based on metadata</a:t>
            </a:r>
            <a:endParaRPr b="0" i="0" sz="4500" u="none" cap="none" strike="noStrike">
              <a:solidFill>
                <a:schemeClr val="dk1"/>
              </a:solidFill>
              <a:latin typeface="Calibri"/>
              <a:ea typeface="Calibri"/>
              <a:cs typeface="Calibri"/>
              <a:sym typeface="Calibri"/>
            </a:endParaRPr>
          </a:p>
        </p:txBody>
      </p:sp>
      <p:pic>
        <p:nvPicPr>
          <p:cNvPr id="394" name="Google Shape;394;g409b476de89_0_72" title="Näyttökuva 2026-08-24 kello 15.00.56.png"/>
          <p:cNvPicPr preferRelativeResize="0"/>
          <p:nvPr/>
        </p:nvPicPr>
        <p:blipFill>
          <a:blip r:embed="rId3">
            <a:alphaModFix/>
          </a:blip>
          <a:stretch>
            <a:fillRect/>
          </a:stretch>
        </p:blipFill>
        <p:spPr>
          <a:xfrm>
            <a:off x="7990825" y="2928625"/>
            <a:ext cx="9845627" cy="5600624"/>
          </a:xfrm>
          <a:prstGeom prst="rect">
            <a:avLst/>
          </a:prstGeom>
          <a:noFill/>
          <a:ln cap="flat" cmpd="sng" w="9525">
            <a:solidFill>
              <a:schemeClr val="dk2"/>
            </a:solidFill>
            <a:prstDash val="solid"/>
            <a:round/>
            <a:headEnd len="sm" w="sm" type="none"/>
            <a:tailEnd len="sm" w="sm" type="none"/>
          </a:ln>
        </p:spPr>
      </p:pic>
      <p:sp>
        <p:nvSpPr>
          <p:cNvPr id="395" name="Google Shape;395;g409b476de89_0_72"/>
          <p:cNvSpPr txBox="1"/>
          <p:nvPr/>
        </p:nvSpPr>
        <p:spPr>
          <a:xfrm>
            <a:off x="1047750" y="2465250"/>
            <a:ext cx="6424800" cy="720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In the pre-AI era, it was often misleading to compare coding across interviews, since researchers did not code each with the same effort. In “organic” coding, spending more time on key informants and the richest interviews makes sense.</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As AI codes each document with equal effort, there is more value in structured comparisons over time, across organizational roles, or demographic characteristics.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b="1" i="1" lang="en-US" sz="2400"/>
              <a:t>The</a:t>
            </a:r>
            <a:r>
              <a:rPr b="1" i="1" lang="en-US" sz="2400"/>
              <a:t> demo dataset has been created for pedagogical purposes. Try out the visualization view (either metadata or </a:t>
            </a:r>
            <a:r>
              <a:rPr b="1" i="1" lang="en-US" sz="2400"/>
              <a:t>comparisons</a:t>
            </a:r>
            <a:r>
              <a:rPr b="1" i="1" lang="en-US" sz="2400"/>
              <a:t> submenu) to see how categories vary across </a:t>
            </a:r>
            <a:r>
              <a:rPr b="1" i="1" lang="en-US" sz="2400"/>
              <a:t>countries in “identified themes” category tree</a:t>
            </a:r>
            <a:r>
              <a:rPr b="1" i="1" lang="en-US" sz="2400"/>
              <a:t>.</a:t>
            </a:r>
            <a:endParaRPr b="1" i="1" sz="2400"/>
          </a:p>
          <a:p>
            <a:pPr indent="0" lvl="0" marL="0" rtl="0" algn="l">
              <a:spcBef>
                <a:spcPts val="0"/>
              </a:spcBef>
              <a:spcAft>
                <a:spcPts val="0"/>
              </a:spcAft>
              <a:buNone/>
            </a:pPr>
            <a:r>
              <a:rPr lang="en-US" sz="2400"/>
              <a:t> </a:t>
            </a:r>
            <a:endParaRPr sz="24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400" name="Shape 400"/>
        <p:cNvGrpSpPr/>
        <p:nvPr/>
      </p:nvGrpSpPr>
      <p:grpSpPr>
        <a:xfrm>
          <a:off x="0" y="0"/>
          <a:ext cx="0" cy="0"/>
          <a:chOff x="0" y="0"/>
          <a:chExt cx="0" cy="0"/>
        </a:xfrm>
      </p:grpSpPr>
      <p:sp>
        <p:nvSpPr>
          <p:cNvPr id="401" name="Google Shape;401;g3f73c59190b_0_205"/>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402" name="Google Shape;402;g3f73c59190b_0_205"/>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The final step</a:t>
            </a:r>
            <a:endParaRPr b="0" i="0" sz="4500" u="none" cap="none" strike="noStrike">
              <a:solidFill>
                <a:schemeClr val="dk1"/>
              </a:solidFill>
              <a:latin typeface="Calibri"/>
              <a:ea typeface="Calibri"/>
              <a:cs typeface="Calibri"/>
              <a:sym typeface="Calibri"/>
            </a:endParaRPr>
          </a:p>
        </p:txBody>
      </p:sp>
      <p:sp>
        <p:nvSpPr>
          <p:cNvPr id="403" name="Google Shape;403;g3f73c59190b_0_205"/>
          <p:cNvSpPr/>
          <p:nvPr/>
        </p:nvSpPr>
        <p:spPr>
          <a:xfrm>
            <a:off x="1825025" y="2731450"/>
            <a:ext cx="139863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404" name="Google Shape;404;g3f73c59190b_0_205"/>
          <p:cNvGrpSpPr/>
          <p:nvPr/>
        </p:nvGrpSpPr>
        <p:grpSpPr>
          <a:xfrm>
            <a:off x="2286000" y="3143250"/>
            <a:ext cx="13011150" cy="419100"/>
            <a:chOff x="0" y="0"/>
            <a:chExt cx="13011150" cy="419100"/>
          </a:xfrm>
        </p:grpSpPr>
        <p:sp>
          <p:nvSpPr>
            <p:cNvPr id="405" name="Google Shape;405;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06" name="Google Shape;406;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407" name="Google Shape;407;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lang="en-US" sz="2400">
                  <a:solidFill>
                    <a:srgbClr val="000000"/>
                  </a:solidFill>
                </a:rPr>
                <a:t>The qualitative research cycle</a:t>
              </a:r>
              <a:endParaRPr sz="2400">
                <a:solidFill>
                  <a:srgbClr val="000000"/>
                </a:solidFill>
              </a:endParaRPr>
            </a:p>
          </p:txBody>
        </p:sp>
      </p:grpSp>
      <p:grpSp>
        <p:nvGrpSpPr>
          <p:cNvPr id="408" name="Google Shape;408;g3f73c59190b_0_205"/>
          <p:cNvGrpSpPr/>
          <p:nvPr/>
        </p:nvGrpSpPr>
        <p:grpSpPr>
          <a:xfrm>
            <a:off x="2286000" y="4191000"/>
            <a:ext cx="13011150" cy="419100"/>
            <a:chOff x="0" y="0"/>
            <a:chExt cx="13011150" cy="419100"/>
          </a:xfrm>
        </p:grpSpPr>
        <p:sp>
          <p:nvSpPr>
            <p:cNvPr id="409" name="Google Shape;409;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10" name="Google Shape;410;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411" name="Google Shape;411;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Design stage: Planning your study and interview guide</a:t>
              </a:r>
              <a:endParaRPr b="0" sz="2400">
                <a:solidFill>
                  <a:srgbClr val="1A2423"/>
                </a:solidFill>
                <a:latin typeface="Arial"/>
                <a:ea typeface="Arial"/>
                <a:cs typeface="Arial"/>
                <a:sym typeface="Arial"/>
              </a:endParaRPr>
            </a:p>
          </p:txBody>
        </p:sp>
      </p:grpSp>
      <p:grpSp>
        <p:nvGrpSpPr>
          <p:cNvPr id="412" name="Google Shape;412;g3f73c59190b_0_205"/>
          <p:cNvGrpSpPr/>
          <p:nvPr/>
        </p:nvGrpSpPr>
        <p:grpSpPr>
          <a:xfrm>
            <a:off x="2286000" y="5238750"/>
            <a:ext cx="13011150" cy="419100"/>
            <a:chOff x="0" y="0"/>
            <a:chExt cx="13011150" cy="419100"/>
          </a:xfrm>
        </p:grpSpPr>
        <p:sp>
          <p:nvSpPr>
            <p:cNvPr id="413" name="Google Shape;413;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14" name="Google Shape;414;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415" name="Google Shape;415;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000000"/>
                  </a:solidFill>
                  <a:latin typeface="Arial"/>
                  <a:ea typeface="Arial"/>
                  <a:cs typeface="Arial"/>
                  <a:sym typeface="Arial"/>
                </a:rPr>
                <a:t>Data generation &amp; organizing: Collecting data, transcription, metadata, organization</a:t>
              </a:r>
              <a:endParaRPr b="0" sz="2400">
                <a:solidFill>
                  <a:srgbClr val="000000"/>
                </a:solidFill>
                <a:latin typeface="Arial"/>
                <a:ea typeface="Arial"/>
                <a:cs typeface="Arial"/>
                <a:sym typeface="Arial"/>
              </a:endParaRPr>
            </a:p>
          </p:txBody>
        </p:sp>
      </p:grpSp>
      <p:grpSp>
        <p:nvGrpSpPr>
          <p:cNvPr id="416" name="Google Shape;416;g3f73c59190b_0_205"/>
          <p:cNvGrpSpPr/>
          <p:nvPr/>
        </p:nvGrpSpPr>
        <p:grpSpPr>
          <a:xfrm>
            <a:off x="2286000" y="6286500"/>
            <a:ext cx="13011150" cy="419100"/>
            <a:chOff x="0" y="0"/>
            <a:chExt cx="13011150" cy="419100"/>
          </a:xfrm>
        </p:grpSpPr>
        <p:sp>
          <p:nvSpPr>
            <p:cNvPr id="417" name="Google Shape;417;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18" name="Google Shape;418;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419" name="Google Shape;419;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Familiarization: Document summaries, first</a:t>
              </a:r>
              <a:r>
                <a:rPr lang="en-US" sz="2400">
                  <a:solidFill>
                    <a:srgbClr val="1A2423"/>
                  </a:solidFill>
                </a:rPr>
                <a:t>-</a:t>
              </a:r>
              <a:r>
                <a:rPr b="0" lang="en-US" sz="2400">
                  <a:solidFill>
                    <a:srgbClr val="1A2423"/>
                  </a:solidFill>
                  <a:latin typeface="Arial"/>
                  <a:ea typeface="Arial"/>
                  <a:cs typeface="Arial"/>
                  <a:sym typeface="Arial"/>
                </a:rPr>
                <a:t>order coding, emergent themes</a:t>
              </a:r>
              <a:endParaRPr b="0" sz="2400">
                <a:solidFill>
                  <a:srgbClr val="1A2423"/>
                </a:solidFill>
                <a:latin typeface="Arial"/>
                <a:ea typeface="Arial"/>
                <a:cs typeface="Arial"/>
                <a:sym typeface="Arial"/>
              </a:endParaRPr>
            </a:p>
          </p:txBody>
        </p:sp>
      </p:grpSp>
      <p:grpSp>
        <p:nvGrpSpPr>
          <p:cNvPr id="420" name="Google Shape;420;g3f73c59190b_0_205"/>
          <p:cNvGrpSpPr/>
          <p:nvPr/>
        </p:nvGrpSpPr>
        <p:grpSpPr>
          <a:xfrm>
            <a:off x="2286000" y="7334250"/>
            <a:ext cx="13011150" cy="419100"/>
            <a:chOff x="0" y="0"/>
            <a:chExt cx="13011150" cy="419100"/>
          </a:xfrm>
        </p:grpSpPr>
        <p:sp>
          <p:nvSpPr>
            <p:cNvPr id="421" name="Google Shape;421;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22" name="Google Shape;422;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423" name="Google Shape;423;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Theorizing: </a:t>
              </a:r>
              <a:r>
                <a:rPr lang="en-US" sz="2400">
                  <a:solidFill>
                    <a:srgbClr val="1A2423"/>
                  </a:solidFill>
                </a:rPr>
                <a:t>T</a:t>
              </a:r>
              <a:r>
                <a:rPr b="0" lang="en-US" sz="2400">
                  <a:solidFill>
                    <a:srgbClr val="1A2423"/>
                  </a:solidFill>
                  <a:latin typeface="Arial"/>
                  <a:ea typeface="Arial"/>
                  <a:cs typeface="Arial"/>
                  <a:sym typeface="Arial"/>
                </a:rPr>
                <a:t>heory-oriented categories, structured comparisons, alternative explanations</a:t>
              </a:r>
              <a:endParaRPr b="0" sz="2400">
                <a:solidFill>
                  <a:srgbClr val="1A2423"/>
                </a:solidFill>
                <a:latin typeface="Arial"/>
                <a:ea typeface="Arial"/>
                <a:cs typeface="Arial"/>
                <a:sym typeface="Arial"/>
              </a:endParaRPr>
            </a:p>
          </p:txBody>
        </p:sp>
      </p:grpSp>
      <p:grpSp>
        <p:nvGrpSpPr>
          <p:cNvPr id="424" name="Google Shape;424;g3f73c59190b_0_205"/>
          <p:cNvGrpSpPr/>
          <p:nvPr/>
        </p:nvGrpSpPr>
        <p:grpSpPr>
          <a:xfrm>
            <a:off x="2286000" y="8382000"/>
            <a:ext cx="13011150" cy="419100"/>
            <a:chOff x="0" y="0"/>
            <a:chExt cx="13011150" cy="419100"/>
          </a:xfrm>
        </p:grpSpPr>
        <p:sp>
          <p:nvSpPr>
            <p:cNvPr id="425" name="Google Shape;425;g3f73c59190b_0_205"/>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426" name="Google Shape;426;g3f73c59190b_0_205"/>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427" name="Google Shape;427;g3f73c59190b_0_205"/>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1A2423"/>
                  </a:solidFill>
                </a:rPr>
                <a:t>Finalizing your manuscript: tables, power quotes, etc.</a:t>
              </a:r>
              <a:endParaRPr b="1" sz="2400">
                <a:solidFill>
                  <a:srgbClr val="1A2423"/>
                </a:solidFil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432" name="Shape 432"/>
        <p:cNvGrpSpPr/>
        <p:nvPr/>
      </p:nvGrpSpPr>
      <p:grpSpPr>
        <a:xfrm>
          <a:off x="0" y="0"/>
          <a:ext cx="0" cy="0"/>
          <a:chOff x="0" y="0"/>
          <a:chExt cx="0" cy="0"/>
        </a:xfrm>
      </p:grpSpPr>
      <p:sp>
        <p:nvSpPr>
          <p:cNvPr id="433" name="Google Shape;433;g409b476de89_0_122"/>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POLISHING</a:t>
            </a:r>
            <a:endParaRPr b="0" i="0" sz="1800" u="none" cap="none" strike="noStrike">
              <a:solidFill>
                <a:schemeClr val="dk1"/>
              </a:solidFill>
              <a:latin typeface="Calibri"/>
              <a:ea typeface="Calibri"/>
              <a:cs typeface="Calibri"/>
              <a:sym typeface="Calibri"/>
            </a:endParaRPr>
          </a:p>
        </p:txBody>
      </p:sp>
      <p:sp>
        <p:nvSpPr>
          <p:cNvPr id="434" name="Google Shape;434;g409b476de89_0_122"/>
          <p:cNvSpPr/>
          <p:nvPr/>
        </p:nvSpPr>
        <p:spPr>
          <a:xfrm>
            <a:off x="1047750" y="1123875"/>
            <a:ext cx="165699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Power quotes = neat evidence of your argument</a:t>
            </a:r>
            <a:endParaRPr b="0" i="0" sz="4500" u="none" cap="none" strike="noStrike">
              <a:solidFill>
                <a:schemeClr val="dk1"/>
              </a:solidFill>
              <a:latin typeface="Calibri"/>
              <a:ea typeface="Calibri"/>
              <a:cs typeface="Calibri"/>
              <a:sym typeface="Calibri"/>
            </a:endParaRPr>
          </a:p>
        </p:txBody>
      </p:sp>
      <p:sp>
        <p:nvSpPr>
          <p:cNvPr id="435" name="Google Shape;435;g409b476de89_0_122"/>
          <p:cNvSpPr txBox="1"/>
          <p:nvPr/>
        </p:nvSpPr>
        <p:spPr>
          <a:xfrm>
            <a:off x="615750" y="2106725"/>
            <a:ext cx="65961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i="1" sz="2400"/>
          </a:p>
        </p:txBody>
      </p:sp>
      <p:sp>
        <p:nvSpPr>
          <p:cNvPr id="436" name="Google Shape;436;g409b476de89_0_122"/>
          <p:cNvSpPr/>
          <p:nvPr/>
        </p:nvSpPr>
        <p:spPr>
          <a:xfrm>
            <a:off x="1047750" y="2769425"/>
            <a:ext cx="8079300" cy="6288000"/>
          </a:xfrm>
          <a:prstGeom prst="roundRect">
            <a:avLst>
              <a:gd fmla="val 6508"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g409b476de89_0_122"/>
          <p:cNvSpPr/>
          <p:nvPr/>
        </p:nvSpPr>
        <p:spPr>
          <a:xfrm>
            <a:off x="1409100" y="3139025"/>
            <a:ext cx="7380000" cy="5396400"/>
          </a:xfrm>
          <a:prstGeom prst="rect">
            <a:avLst/>
          </a:prstGeom>
          <a:noFill/>
          <a:ln>
            <a:noFill/>
          </a:ln>
        </p:spPr>
        <p:txBody>
          <a:bodyPr anchorCtr="0" anchor="t" bIns="25400" lIns="25400" spcFirstLastPara="1" rIns="25400" wrap="square" tIns="25400">
            <a:noAutofit/>
          </a:bodyPr>
          <a:lstStyle/>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Michael Pratt has often discussed the importance of </a:t>
            </a:r>
            <a:r>
              <a:rPr b="1" lang="en-US" sz="2250">
                <a:solidFill>
                  <a:srgbClr val="1A2423"/>
                </a:solidFill>
              </a:rPr>
              <a:t>power quotes</a:t>
            </a:r>
            <a:r>
              <a:rPr lang="en-US" sz="2250">
                <a:solidFill>
                  <a:srgbClr val="1A2423"/>
                </a:solidFill>
              </a:rPr>
              <a:t> in qualitative research: quotes that work on their own and illustrate the argument.</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They are not necessary for developing theory, but they are helpful in convincing the reader.</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By going through the materials systematically, AI helps identify the most compelling quotes.</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In Skimle, you can </a:t>
            </a:r>
            <a:r>
              <a:rPr b="1" lang="en-US" sz="2250">
                <a:solidFill>
                  <a:srgbClr val="1A2423"/>
                </a:solidFill>
              </a:rPr>
              <a:t>tag</a:t>
            </a:r>
            <a:r>
              <a:rPr lang="en-US" sz="2250">
                <a:solidFill>
                  <a:srgbClr val="1A2423"/>
                </a:solidFill>
              </a:rPr>
              <a:t> power quotes from any of the views, but you can also export all quotes by category to a Word document, potentially filtered by your chosen tag.</a:t>
            </a:r>
            <a:endParaRPr sz="2250">
              <a:solidFill>
                <a:srgbClr val="1A2423"/>
              </a:solidFill>
            </a:endParaRPr>
          </a:p>
        </p:txBody>
      </p:sp>
      <p:pic>
        <p:nvPicPr>
          <p:cNvPr id="438" name="Google Shape;438;g409b476de89_0_122" title="Näyttökuva 2026-08-24 kello 20.09.17.png"/>
          <p:cNvPicPr preferRelativeResize="0"/>
          <p:nvPr/>
        </p:nvPicPr>
        <p:blipFill>
          <a:blip r:embed="rId3">
            <a:alphaModFix/>
          </a:blip>
          <a:stretch>
            <a:fillRect/>
          </a:stretch>
        </p:blipFill>
        <p:spPr>
          <a:xfrm>
            <a:off x="9541550" y="2769425"/>
            <a:ext cx="8240927" cy="4088275"/>
          </a:xfrm>
          <a:prstGeom prst="rect">
            <a:avLst/>
          </a:prstGeom>
          <a:noFill/>
          <a:ln>
            <a:noFill/>
          </a:ln>
        </p:spPr>
      </p:pic>
      <p:sp>
        <p:nvSpPr>
          <p:cNvPr id="439" name="Google Shape;439;g409b476de89_0_122"/>
          <p:cNvSpPr txBox="1"/>
          <p:nvPr/>
        </p:nvSpPr>
        <p:spPr>
          <a:xfrm>
            <a:off x="9677713" y="7629425"/>
            <a:ext cx="7968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Choose “Export Center” on the left-hand menu to export desired quotes and categories into Word or Excel. </a:t>
            </a: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444" name="Shape 444"/>
        <p:cNvGrpSpPr/>
        <p:nvPr/>
      </p:nvGrpSpPr>
      <p:grpSpPr>
        <a:xfrm>
          <a:off x="0" y="0"/>
          <a:ext cx="0" cy="0"/>
          <a:chOff x="0" y="0"/>
          <a:chExt cx="0" cy="0"/>
        </a:xfrm>
      </p:grpSpPr>
      <p:sp>
        <p:nvSpPr>
          <p:cNvPr id="445" name="Google Shape;445;g409b476de89_0_141"/>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POLISHING</a:t>
            </a:r>
            <a:endParaRPr b="0" i="0" sz="1800" u="none" cap="none" strike="noStrike">
              <a:solidFill>
                <a:schemeClr val="dk1"/>
              </a:solidFill>
              <a:latin typeface="Calibri"/>
              <a:ea typeface="Calibri"/>
              <a:cs typeface="Calibri"/>
              <a:sym typeface="Calibri"/>
            </a:endParaRPr>
          </a:p>
        </p:txBody>
      </p:sp>
      <p:sp>
        <p:nvSpPr>
          <p:cNvPr id="446" name="Google Shape;446;g409b476de89_0_141"/>
          <p:cNvSpPr/>
          <p:nvPr/>
        </p:nvSpPr>
        <p:spPr>
          <a:xfrm>
            <a:off x="1047750" y="1123875"/>
            <a:ext cx="165699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Finding evidence and </a:t>
            </a:r>
            <a:r>
              <a:rPr b="1" lang="en-US" sz="4500">
                <a:solidFill>
                  <a:srgbClr val="0F1F1C"/>
                </a:solidFill>
              </a:rPr>
              <a:t>counter-</a:t>
            </a:r>
            <a:r>
              <a:rPr b="1" lang="en-US" sz="4500">
                <a:solidFill>
                  <a:srgbClr val="0F1F1C"/>
                </a:solidFill>
              </a:rPr>
              <a:t>evidence</a:t>
            </a:r>
            <a:endParaRPr b="0" i="0" sz="4500" u="none" cap="none" strike="noStrike">
              <a:solidFill>
                <a:schemeClr val="dk1"/>
              </a:solidFill>
              <a:latin typeface="Calibri"/>
              <a:ea typeface="Calibri"/>
              <a:cs typeface="Calibri"/>
              <a:sym typeface="Calibri"/>
            </a:endParaRPr>
          </a:p>
        </p:txBody>
      </p:sp>
      <p:sp>
        <p:nvSpPr>
          <p:cNvPr id="447" name="Google Shape;447;g409b476de89_0_141"/>
          <p:cNvSpPr/>
          <p:nvPr/>
        </p:nvSpPr>
        <p:spPr>
          <a:xfrm>
            <a:off x="859800" y="2815500"/>
            <a:ext cx="8390100" cy="6333900"/>
          </a:xfrm>
          <a:prstGeom prst="roundRect">
            <a:avLst>
              <a:gd fmla="val 6508"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409b476de89_0_141"/>
          <p:cNvSpPr/>
          <p:nvPr/>
        </p:nvSpPr>
        <p:spPr>
          <a:xfrm>
            <a:off x="1240200" y="3200450"/>
            <a:ext cx="7748700" cy="5396400"/>
          </a:xfrm>
          <a:prstGeom prst="rect">
            <a:avLst/>
          </a:prstGeom>
          <a:noFill/>
          <a:ln>
            <a:noFill/>
          </a:ln>
        </p:spPr>
        <p:txBody>
          <a:bodyPr anchorCtr="0" anchor="t" bIns="25400" lIns="25400" spcFirstLastPara="1" rIns="25400" wrap="square" tIns="25400">
            <a:noAutofit/>
          </a:bodyPr>
          <a:lstStyle/>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To convince the reader, it is advisable to illustrate every key element of your model or key observation with quotes that come from three or more informants.</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To make the findings more robust, it is helpful to assess alternative explanations and credibility of informants.</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AI cannot ultimately assess whether you should believe a specific informant (e.g. due to self-serving bias or retrospective</a:t>
            </a:r>
            <a:r>
              <a:rPr lang="en-US" sz="2250">
                <a:solidFill>
                  <a:srgbClr val="1A2423"/>
                </a:solidFill>
              </a:rPr>
              <a:t> </a:t>
            </a:r>
            <a:r>
              <a:rPr lang="en-US" sz="2250">
                <a:solidFill>
                  <a:srgbClr val="1A2423"/>
                </a:solidFill>
              </a:rPr>
              <a:t>attributions), but it helps organize evidence.</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t/>
            </a:r>
            <a:endParaRPr sz="2250">
              <a:solidFill>
                <a:srgbClr val="1A2423"/>
              </a:solidFill>
            </a:endParaRPr>
          </a:p>
          <a:p>
            <a:pPr indent="0" lvl="0" marL="0" marR="0" rtl="0" algn="l">
              <a:lnSpc>
                <a:spcPct val="123478"/>
              </a:lnSpc>
              <a:spcBef>
                <a:spcPts val="0"/>
              </a:spcBef>
              <a:spcAft>
                <a:spcPts val="0"/>
              </a:spcAft>
              <a:buClr>
                <a:srgbClr val="1A2423"/>
              </a:buClr>
              <a:buSzPts val="2250"/>
              <a:buFont typeface="Arial"/>
              <a:buNone/>
            </a:pPr>
            <a:r>
              <a:rPr lang="en-US" sz="2250">
                <a:solidFill>
                  <a:srgbClr val="1A2423"/>
                </a:solidFill>
              </a:rPr>
              <a:t>The agentic analysis can help surface diverse explanations when prompted to explain your key outcome. </a:t>
            </a:r>
            <a:endParaRPr sz="2250">
              <a:solidFill>
                <a:srgbClr val="1A2423"/>
              </a:solidFill>
            </a:endParaRPr>
          </a:p>
        </p:txBody>
      </p:sp>
      <p:pic>
        <p:nvPicPr>
          <p:cNvPr id="449" name="Google Shape;449;g409b476de89_0_141" title="Näyttökuva 2026-08-24 kello 20.26.47.png"/>
          <p:cNvPicPr preferRelativeResize="0"/>
          <p:nvPr/>
        </p:nvPicPr>
        <p:blipFill>
          <a:blip r:embed="rId3">
            <a:alphaModFix/>
          </a:blip>
          <a:stretch>
            <a:fillRect/>
          </a:stretch>
        </p:blipFill>
        <p:spPr>
          <a:xfrm>
            <a:off x="9704750" y="2865225"/>
            <a:ext cx="8148803" cy="3887400"/>
          </a:xfrm>
          <a:prstGeom prst="rect">
            <a:avLst/>
          </a:prstGeom>
          <a:noFill/>
          <a:ln>
            <a:noFill/>
          </a:ln>
        </p:spPr>
      </p:pic>
      <p:sp>
        <p:nvSpPr>
          <p:cNvPr id="450" name="Google Shape;450;g409b476de89_0_141"/>
          <p:cNvSpPr txBox="1"/>
          <p:nvPr/>
        </p:nvSpPr>
        <p:spPr>
          <a:xfrm>
            <a:off x="9787191" y="7240794"/>
            <a:ext cx="79839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t>Agentic analysis should not substitute for your own analysis, but it can quickly surface alternative explanations and thereby help you increase your confidence in your arguments.</a:t>
            </a:r>
            <a:endParaRPr sz="28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455" name="Shape 455"/>
        <p:cNvGrpSpPr/>
        <p:nvPr/>
      </p:nvGrpSpPr>
      <p:grpSpPr>
        <a:xfrm>
          <a:off x="0" y="0"/>
          <a:ext cx="0" cy="0"/>
          <a:chOff x="0" y="0"/>
          <a:chExt cx="0" cy="0"/>
        </a:xfrm>
      </p:grpSpPr>
      <p:sp>
        <p:nvSpPr>
          <p:cNvPr id="456" name="Google Shape;456;g409b476de89_0_156"/>
          <p:cNvSpPr/>
          <p:nvPr/>
        </p:nvSpPr>
        <p:spPr>
          <a:xfrm>
            <a:off x="1047750" y="742950"/>
            <a:ext cx="41493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EXERCISE</a:t>
            </a:r>
            <a:endParaRPr b="0" i="0" sz="1800" u="none" cap="none" strike="noStrike">
              <a:solidFill>
                <a:schemeClr val="dk1"/>
              </a:solidFill>
              <a:latin typeface="Calibri"/>
              <a:ea typeface="Calibri"/>
              <a:cs typeface="Calibri"/>
              <a:sym typeface="Calibri"/>
            </a:endParaRPr>
          </a:p>
        </p:txBody>
      </p:sp>
      <p:sp>
        <p:nvSpPr>
          <p:cNvPr id="457" name="Google Shape;457;g409b476de89_0_156"/>
          <p:cNvSpPr/>
          <p:nvPr/>
        </p:nvSpPr>
        <p:spPr>
          <a:xfrm>
            <a:off x="1047750" y="1123875"/>
            <a:ext cx="14140800" cy="8031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Your home assignment for the next session</a:t>
            </a:r>
            <a:endParaRPr b="0" i="0" sz="4500" u="none" cap="none" strike="noStrike">
              <a:solidFill>
                <a:schemeClr val="dk1"/>
              </a:solidFill>
              <a:latin typeface="Calibri"/>
              <a:ea typeface="Calibri"/>
              <a:cs typeface="Calibri"/>
              <a:sym typeface="Calibri"/>
            </a:endParaRPr>
          </a:p>
        </p:txBody>
      </p:sp>
      <p:sp>
        <p:nvSpPr>
          <p:cNvPr id="458" name="Google Shape;458;g409b476de89_0_156"/>
          <p:cNvSpPr txBox="1"/>
          <p:nvPr/>
        </p:nvSpPr>
        <p:spPr>
          <a:xfrm>
            <a:off x="1047750" y="2003100"/>
            <a:ext cx="7987200" cy="7572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Code data and develop a theoretical argument.</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Find </a:t>
            </a:r>
            <a:r>
              <a:rPr b="1" lang="en-US" sz="2400"/>
              <a:t>8-10 news articles</a:t>
            </a:r>
            <a:r>
              <a:rPr lang="en-US" sz="2400"/>
              <a:t> on a timely topic from</a:t>
            </a:r>
            <a:r>
              <a:rPr b="1" lang="en-US" sz="2400"/>
              <a:t> 2-3 different kinds of news outlets</a:t>
            </a:r>
            <a:r>
              <a:rPr lang="en-US" sz="2400"/>
              <a:t>. Add the outlet metadata in Metadata view.</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Upload articles to Skimle and code from the perspective of political viewpoint, rhetorical or narrative tropes, or the ways they portray key actors.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Use “predefined categories” and/or </a:t>
            </a:r>
            <a:r>
              <a:rPr lang="en-US" sz="2400">
                <a:solidFill>
                  <a:schemeClr val="dk1"/>
                </a:solidFill>
              </a:rPr>
              <a:t>“recreate structure”</a:t>
            </a:r>
            <a:r>
              <a:rPr lang="en-US" sz="2400"/>
              <a:t> functions to form a category tree that highlights interesting key dynamics.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Then use Visualizations =&gt; Comparisons view to contrast the contents from different outlets. Create a 3-slide presentation that features your case, the category tree, and the comparisons.</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Can you find anything interesting and not self-evident?</a:t>
            </a:r>
            <a:endParaRPr sz="2400"/>
          </a:p>
        </p:txBody>
      </p:sp>
      <p:pic>
        <p:nvPicPr>
          <p:cNvPr id="459" name="Google Shape;459;g409b476de89_0_156" title="Näyttökuva 2026-08-24 kello 20.37.38.png"/>
          <p:cNvPicPr preferRelativeResize="0"/>
          <p:nvPr/>
        </p:nvPicPr>
        <p:blipFill>
          <a:blip r:embed="rId3">
            <a:alphaModFix/>
          </a:blip>
          <a:stretch>
            <a:fillRect/>
          </a:stretch>
        </p:blipFill>
        <p:spPr>
          <a:xfrm>
            <a:off x="9848600" y="2200675"/>
            <a:ext cx="7987201" cy="73607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67" name="Shape 467"/>
        <p:cNvGrpSpPr/>
        <p:nvPr/>
      </p:nvGrpSpPr>
      <p:grpSpPr>
        <a:xfrm>
          <a:off x="0" y="0"/>
          <a:ext cx="0" cy="0"/>
          <a:chOff x="0" y="0"/>
          <a:chExt cx="0" cy="0"/>
        </a:xfrm>
      </p:grpSpPr>
      <p:sp>
        <p:nvSpPr>
          <p:cNvPr id="468" name="Google Shape;468;g3f70286750f_0_598"/>
          <p:cNvSpPr txBox="1"/>
          <p:nvPr/>
        </p:nvSpPr>
        <p:spPr>
          <a:xfrm>
            <a:off x="1047750" y="762000"/>
            <a:ext cx="16192500" cy="381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E9B8A"/>
                </a:solidFill>
                <a:latin typeface="Arial"/>
                <a:ea typeface="Arial"/>
                <a:cs typeface="Arial"/>
                <a:sym typeface="Arial"/>
              </a:rPr>
              <a:t>WRAP-UP</a:t>
            </a:r>
            <a:endParaRPr b="1" i="0" sz="1800" u="none" cap="none" strike="noStrike">
              <a:solidFill>
                <a:srgbClr val="1E9B8A"/>
              </a:solidFill>
              <a:latin typeface="Arial"/>
              <a:ea typeface="Arial"/>
              <a:cs typeface="Arial"/>
              <a:sym typeface="Arial"/>
            </a:endParaRPr>
          </a:p>
        </p:txBody>
      </p:sp>
      <p:sp>
        <p:nvSpPr>
          <p:cNvPr id="469" name="Google Shape;469;g3f70286750f_0_598"/>
          <p:cNvSpPr txBox="1"/>
          <p:nvPr/>
        </p:nvSpPr>
        <p:spPr>
          <a:xfrm>
            <a:off x="1047750" y="1143000"/>
            <a:ext cx="16192500" cy="762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500"/>
              <a:buFont typeface="Arial"/>
              <a:buNone/>
            </a:pPr>
            <a:r>
              <a:rPr b="1" i="0" lang="en-US" sz="4500" u="none" cap="none" strike="noStrike">
                <a:solidFill>
                  <a:srgbClr val="0F1F1C"/>
                </a:solidFill>
                <a:latin typeface="Arial"/>
                <a:ea typeface="Arial"/>
                <a:cs typeface="Arial"/>
                <a:sym typeface="Arial"/>
              </a:rPr>
              <a:t>Session summary: AI in qualitative research</a:t>
            </a:r>
            <a:endParaRPr b="1" i="0" sz="4500" u="none" cap="none" strike="noStrike">
              <a:solidFill>
                <a:srgbClr val="0F1F1C"/>
              </a:solidFill>
              <a:latin typeface="Arial"/>
              <a:ea typeface="Arial"/>
              <a:cs typeface="Arial"/>
              <a:sym typeface="Arial"/>
            </a:endParaRPr>
          </a:p>
        </p:txBody>
      </p:sp>
      <p:grpSp>
        <p:nvGrpSpPr>
          <p:cNvPr id="470" name="Google Shape;470;g3f70286750f_0_598"/>
          <p:cNvGrpSpPr/>
          <p:nvPr/>
        </p:nvGrpSpPr>
        <p:grpSpPr>
          <a:xfrm>
            <a:off x="1047750" y="2476500"/>
            <a:ext cx="5048400" cy="6536343"/>
            <a:chOff x="0" y="0"/>
            <a:chExt cx="5048400" cy="6762900"/>
          </a:xfrm>
        </p:grpSpPr>
        <p:sp>
          <p:nvSpPr>
            <p:cNvPr id="471" name="Google Shape;471;g3f70286750f_0_598"/>
            <p:cNvSpPr/>
            <p:nvPr/>
          </p:nvSpPr>
          <p:spPr>
            <a:xfrm>
              <a:off x="0" y="0"/>
              <a:ext cx="5048400" cy="6762900"/>
            </a:xfrm>
            <a:prstGeom prst="roundRect">
              <a:avLst>
                <a:gd fmla="val 3773" name="adj"/>
              </a:avLst>
            </a:prstGeom>
            <a:solidFill>
              <a:srgbClr val="FFFFFF"/>
            </a:solidFill>
            <a:ln cap="flat" cmpd="sng" w="9525">
              <a:solidFill>
                <a:srgbClr val="E3E8E3"/>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472" name="Google Shape;472;g3f70286750f_0_598"/>
            <p:cNvSpPr txBox="1"/>
            <p:nvPr/>
          </p:nvSpPr>
          <p:spPr>
            <a:xfrm>
              <a:off x="218125" y="381000"/>
              <a:ext cx="4575300" cy="600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rgbClr val="1E9B8A"/>
                  </a:solidFill>
                  <a:latin typeface="Arial"/>
                  <a:ea typeface="Arial"/>
                  <a:cs typeface="Arial"/>
                  <a:sym typeface="Arial"/>
                </a:rPr>
                <a:t>Key Takeaways &amp; Concepts</a:t>
              </a:r>
              <a:endParaRPr b="1" i="0" sz="2500" u="none" cap="none" strike="noStrike">
                <a:solidFill>
                  <a:srgbClr val="1E9B8A"/>
                </a:solidFill>
                <a:latin typeface="Arial"/>
                <a:ea typeface="Arial"/>
                <a:cs typeface="Arial"/>
                <a:sym typeface="Arial"/>
              </a:endParaRPr>
            </a:p>
            <a:p>
              <a:pPr indent="-368300" lvl="0" marL="457200" rtl="0" algn="l">
                <a:spcBef>
                  <a:spcPts val="900"/>
                </a:spcBef>
                <a:spcAft>
                  <a:spcPts val="0"/>
                </a:spcAft>
                <a:buClr>
                  <a:srgbClr val="1A2423"/>
                </a:buClr>
                <a:buSzPts val="2200"/>
                <a:buChar char="●"/>
              </a:pPr>
              <a:r>
                <a:rPr lang="en-US" sz="2200">
                  <a:solidFill>
                    <a:srgbClr val="1A2423"/>
                  </a:solidFill>
                </a:rPr>
                <a:t>Qualitative research is iterative — AI lowers the cost of iterations</a:t>
              </a:r>
              <a:endParaRPr sz="2200">
                <a:solidFill>
                  <a:srgbClr val="1A2423"/>
                </a:solidFill>
              </a:endParaRPr>
            </a:p>
            <a:p>
              <a:pPr indent="-368300" lvl="0" marL="457200" rtl="0" algn="l">
                <a:spcBef>
                  <a:spcPts val="900"/>
                </a:spcBef>
                <a:spcAft>
                  <a:spcPts val="0"/>
                </a:spcAft>
                <a:buClr>
                  <a:srgbClr val="1A2423"/>
                </a:buClr>
                <a:buSzPts val="2200"/>
                <a:buChar char="●"/>
              </a:pPr>
              <a:r>
                <a:rPr lang="en-US" sz="2200">
                  <a:solidFill>
                    <a:srgbClr val="1A2423"/>
                  </a:solidFill>
                </a:rPr>
                <a:t>Descriptive coding is a starting point, not a contribution</a:t>
              </a:r>
              <a:endParaRPr sz="2200">
                <a:solidFill>
                  <a:srgbClr val="1A2423"/>
                </a:solidFill>
              </a:endParaRPr>
            </a:p>
            <a:p>
              <a:pPr indent="-368300" lvl="0" marL="457200" rtl="0" algn="l">
                <a:spcBef>
                  <a:spcPts val="900"/>
                </a:spcBef>
                <a:spcAft>
                  <a:spcPts val="0"/>
                </a:spcAft>
                <a:buClr>
                  <a:srgbClr val="1A2423"/>
                </a:buClr>
                <a:buSzPts val="2200"/>
                <a:buChar char="●"/>
              </a:pPr>
              <a:r>
                <a:rPr lang="en-US" sz="2200">
                  <a:solidFill>
                    <a:srgbClr val="1A2423"/>
                  </a:solidFill>
                </a:rPr>
                <a:t>Theory–data dialogue: test perspectives to find gaps, anomalies, puzzles</a:t>
              </a:r>
              <a:endParaRPr sz="2200">
                <a:solidFill>
                  <a:srgbClr val="1A2423"/>
                </a:solidFill>
              </a:endParaRPr>
            </a:p>
            <a:p>
              <a:pPr indent="-368300" lvl="0" marL="457200" rtl="0" algn="l">
                <a:spcBef>
                  <a:spcPts val="900"/>
                </a:spcBef>
                <a:spcAft>
                  <a:spcPts val="0"/>
                </a:spcAft>
                <a:buClr>
                  <a:srgbClr val="1A2423"/>
                </a:buClr>
                <a:buSzPts val="2200"/>
                <a:buChar char="●"/>
              </a:pPr>
              <a:r>
                <a:rPr lang="en-US" sz="2200">
                  <a:solidFill>
                    <a:srgbClr val="1A2423"/>
                  </a:solidFill>
                </a:rPr>
                <a:t>Because AI codes every document with equal effort, structured comparisons become meaningful</a:t>
              </a:r>
              <a:endParaRPr sz="2200">
                <a:solidFill>
                  <a:srgbClr val="1A2423"/>
                </a:solidFill>
              </a:endParaRPr>
            </a:p>
            <a:p>
              <a:pPr indent="-368300" lvl="0" marL="457200" rtl="0" algn="l">
                <a:spcBef>
                  <a:spcPts val="900"/>
                </a:spcBef>
                <a:spcAft>
                  <a:spcPts val="900"/>
                </a:spcAft>
                <a:buClr>
                  <a:srgbClr val="1A2423"/>
                </a:buClr>
                <a:buSzPts val="2200"/>
                <a:buChar char="●"/>
              </a:pPr>
              <a:r>
                <a:rPr lang="en-US" sz="2200">
                  <a:solidFill>
                    <a:srgbClr val="1A2423"/>
                  </a:solidFill>
                </a:rPr>
                <a:t>Power quotes persuade the reader and make for a powerful manuscript</a:t>
              </a:r>
              <a:endParaRPr sz="2200">
                <a:solidFill>
                  <a:srgbClr val="1A2423"/>
                </a:solidFill>
              </a:endParaRPr>
            </a:p>
          </p:txBody>
        </p:sp>
      </p:grpSp>
      <p:grpSp>
        <p:nvGrpSpPr>
          <p:cNvPr id="473" name="Google Shape;473;g3f70286750f_0_598"/>
          <p:cNvGrpSpPr/>
          <p:nvPr/>
        </p:nvGrpSpPr>
        <p:grpSpPr>
          <a:xfrm>
            <a:off x="6619875" y="2476500"/>
            <a:ext cx="5048400" cy="6536343"/>
            <a:chOff x="0" y="0"/>
            <a:chExt cx="5048400" cy="6762900"/>
          </a:xfrm>
        </p:grpSpPr>
        <p:sp>
          <p:nvSpPr>
            <p:cNvPr id="474" name="Google Shape;474;g3f70286750f_0_598"/>
            <p:cNvSpPr/>
            <p:nvPr/>
          </p:nvSpPr>
          <p:spPr>
            <a:xfrm>
              <a:off x="0" y="0"/>
              <a:ext cx="5048400" cy="6762900"/>
            </a:xfrm>
            <a:prstGeom prst="roundRect">
              <a:avLst>
                <a:gd fmla="val 3773" name="adj"/>
              </a:avLst>
            </a:prstGeom>
            <a:solidFill>
              <a:srgbClr val="FFFFFF"/>
            </a:solidFill>
            <a:ln cap="flat" cmpd="sng" w="9525">
              <a:solidFill>
                <a:srgbClr val="E3E8E3"/>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475" name="Google Shape;475;g3f70286750f_0_598"/>
            <p:cNvSpPr txBox="1"/>
            <p:nvPr/>
          </p:nvSpPr>
          <p:spPr>
            <a:xfrm>
              <a:off x="205763" y="381000"/>
              <a:ext cx="4681200" cy="600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500"/>
                <a:buFont typeface="Arial"/>
                <a:buNone/>
              </a:pPr>
              <a:r>
                <a:rPr b="1" lang="en-US" sz="2500">
                  <a:solidFill>
                    <a:srgbClr val="1E9B8A"/>
                  </a:solidFill>
                </a:rPr>
                <a:t>Building argument with Skimle</a:t>
              </a:r>
              <a:endParaRPr b="1" i="0" sz="2500" u="none" cap="none" strike="noStrike">
                <a:solidFill>
                  <a:srgbClr val="1E9B8A"/>
                </a:solidFill>
                <a:latin typeface="Arial"/>
                <a:ea typeface="Arial"/>
                <a:cs typeface="Arial"/>
                <a:sym typeface="Arial"/>
              </a:endParaRPr>
            </a:p>
            <a:p>
              <a:pPr indent="-368300" lvl="0" marL="457200" rtl="0" algn="l">
                <a:spcBef>
                  <a:spcPts val="1875"/>
                </a:spcBef>
                <a:spcAft>
                  <a:spcPts val="0"/>
                </a:spcAft>
                <a:buClr>
                  <a:srgbClr val="1A2423"/>
                </a:buClr>
                <a:buSzPts val="2200"/>
                <a:buChar char="●"/>
              </a:pPr>
              <a:r>
                <a:rPr lang="en-US" sz="2200">
                  <a:solidFill>
                    <a:srgbClr val="1A2423"/>
                  </a:solidFill>
                </a:rPr>
                <a:t>Metadata: generate with AI, verify, then compare across roles, sites, or time</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Identified themes: a descriptive map of what was discussed</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Predefined categories: theory-driven coding; broad mode catches weak signals</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Recreate structure: redistribute insights into your own framing</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Comparisons &amp; Export Center: contrasts, quote tables, Word and Excel</a:t>
              </a:r>
              <a:endParaRPr sz="2200">
                <a:solidFill>
                  <a:srgbClr val="1A2423"/>
                </a:solidFill>
              </a:endParaRPr>
            </a:p>
            <a:p>
              <a:pPr indent="0" lvl="0" marL="457200" marR="0" rtl="0" algn="l">
                <a:lnSpc>
                  <a:spcPct val="100000"/>
                </a:lnSpc>
                <a:spcBef>
                  <a:spcPts val="1875"/>
                </a:spcBef>
                <a:spcAft>
                  <a:spcPts val="0"/>
                </a:spcAft>
                <a:buNone/>
              </a:pPr>
              <a:r>
                <a:t/>
              </a:r>
              <a:endParaRPr b="0" i="0" sz="2200" u="none" cap="none" strike="noStrike">
                <a:solidFill>
                  <a:srgbClr val="1A2423"/>
                </a:solidFill>
                <a:latin typeface="Arial"/>
                <a:ea typeface="Arial"/>
                <a:cs typeface="Arial"/>
                <a:sym typeface="Arial"/>
              </a:endParaRPr>
            </a:p>
          </p:txBody>
        </p:sp>
      </p:grpSp>
      <p:grpSp>
        <p:nvGrpSpPr>
          <p:cNvPr id="476" name="Google Shape;476;g3f70286750f_0_598"/>
          <p:cNvGrpSpPr/>
          <p:nvPr/>
        </p:nvGrpSpPr>
        <p:grpSpPr>
          <a:xfrm>
            <a:off x="12192000" y="2476500"/>
            <a:ext cx="5048400" cy="6536343"/>
            <a:chOff x="0" y="0"/>
            <a:chExt cx="5048400" cy="6762900"/>
          </a:xfrm>
        </p:grpSpPr>
        <p:sp>
          <p:nvSpPr>
            <p:cNvPr id="477" name="Google Shape;477;g3f70286750f_0_598"/>
            <p:cNvSpPr/>
            <p:nvPr/>
          </p:nvSpPr>
          <p:spPr>
            <a:xfrm>
              <a:off x="0" y="0"/>
              <a:ext cx="5048400" cy="6762900"/>
            </a:xfrm>
            <a:prstGeom prst="roundRect">
              <a:avLst>
                <a:gd fmla="val 3773" name="adj"/>
              </a:avLst>
            </a:prstGeom>
            <a:solidFill>
              <a:srgbClr val="FFFFFF"/>
            </a:solidFill>
            <a:ln cap="flat" cmpd="sng" w="9525">
              <a:solidFill>
                <a:srgbClr val="E3E8E3"/>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478" name="Google Shape;478;g3f70286750f_0_598"/>
            <p:cNvSpPr txBox="1"/>
            <p:nvPr/>
          </p:nvSpPr>
          <p:spPr>
            <a:xfrm>
              <a:off x="381000" y="381000"/>
              <a:ext cx="4286400" cy="600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500"/>
                <a:buFont typeface="Arial"/>
                <a:buNone/>
              </a:pPr>
              <a:r>
                <a:rPr b="1" lang="en-US" sz="2500">
                  <a:solidFill>
                    <a:srgbClr val="1E9B8A"/>
                  </a:solidFill>
                </a:rPr>
                <a:t>You are responsible</a:t>
              </a:r>
              <a:endParaRPr b="1" i="0" sz="2500" u="none" cap="none" strike="noStrike">
                <a:solidFill>
                  <a:srgbClr val="1E9B8A"/>
                </a:solidFill>
                <a:latin typeface="Arial"/>
                <a:ea typeface="Arial"/>
                <a:cs typeface="Arial"/>
                <a:sym typeface="Arial"/>
              </a:endParaRPr>
            </a:p>
            <a:p>
              <a:pPr indent="-368300" lvl="0" marL="457200" rtl="0" algn="l">
                <a:spcBef>
                  <a:spcPts val="1875"/>
                </a:spcBef>
                <a:spcAft>
                  <a:spcPts val="0"/>
                </a:spcAft>
                <a:buClr>
                  <a:srgbClr val="1A2423"/>
                </a:buClr>
                <a:buSzPts val="2200"/>
                <a:buChar char="●"/>
              </a:pPr>
              <a:r>
                <a:rPr lang="en-US" sz="2200">
                  <a:solidFill>
                    <a:srgbClr val="1A2423"/>
                  </a:solidFill>
                </a:rPr>
                <a:t>You stay accountable for every category label and quote</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Transparency between inputs and outputs is created by active investigation</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Watch for sycophancy, AI tries to verify your assumptions  </a:t>
              </a:r>
              <a:endParaRPr sz="2200">
                <a:solidFill>
                  <a:srgbClr val="1A2423"/>
                </a:solidFill>
              </a:endParaRPr>
            </a:p>
            <a:p>
              <a:pPr indent="-368300" lvl="0" marL="457200" rtl="0" algn="l">
                <a:spcBef>
                  <a:spcPts val="1875"/>
                </a:spcBef>
                <a:spcAft>
                  <a:spcPts val="0"/>
                </a:spcAft>
                <a:buClr>
                  <a:srgbClr val="1A2423"/>
                </a:buClr>
                <a:buSzPts val="2200"/>
                <a:buChar char="●"/>
              </a:pPr>
              <a:r>
                <a:rPr lang="en-US" sz="2200">
                  <a:solidFill>
                    <a:srgbClr val="1A2423"/>
                  </a:solidFill>
                </a:rPr>
                <a:t>The goal is a compelling perspective, not an account of every last observation</a:t>
              </a:r>
              <a:endParaRPr sz="2200">
                <a:solidFill>
                  <a:srgbClr val="1A2423"/>
                </a:solidFill>
              </a:endParaRPr>
            </a:p>
          </p:txBody>
        </p:sp>
      </p:grpSp>
      <p:sp>
        <p:nvSpPr>
          <p:cNvPr id="479" name="Google Shape;479;g3f70286750f_0_598"/>
          <p:cNvSpPr txBox="1"/>
          <p:nvPr/>
        </p:nvSpPr>
        <p:spPr>
          <a:xfrm>
            <a:off x="851334" y="9236775"/>
            <a:ext cx="16389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800"/>
              <a:t>Do not forget the home assignment!</a:t>
            </a:r>
            <a:endParaRPr b="1" sz="2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44" name="Shape 44"/>
        <p:cNvGrpSpPr/>
        <p:nvPr/>
      </p:nvGrpSpPr>
      <p:grpSpPr>
        <a:xfrm>
          <a:off x="0" y="0"/>
          <a:ext cx="0" cy="0"/>
          <a:chOff x="0" y="0"/>
          <a:chExt cx="0" cy="0"/>
        </a:xfrm>
      </p:grpSpPr>
      <p:sp>
        <p:nvSpPr>
          <p:cNvPr id="45" name="Google Shape;45;p2"/>
          <p:cNvSpPr/>
          <p:nvPr/>
        </p:nvSpPr>
        <p:spPr>
          <a:xfrm>
            <a:off x="1047750" y="762000"/>
            <a:ext cx="17811900" cy="3048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46" name="Google Shape;46;p2"/>
          <p:cNvSpPr/>
          <p:nvPr/>
        </p:nvSpPr>
        <p:spPr>
          <a:xfrm>
            <a:off x="1032396" y="1143000"/>
            <a:ext cx="17811900" cy="7095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How to make the most out of AI in different stages </a:t>
            </a:r>
            <a:endParaRPr b="0" i="0" sz="4500" u="none" cap="none" strike="noStrike">
              <a:solidFill>
                <a:schemeClr val="dk1"/>
              </a:solidFill>
              <a:latin typeface="Calibri"/>
              <a:ea typeface="Calibri"/>
              <a:cs typeface="Calibri"/>
              <a:sym typeface="Calibri"/>
            </a:endParaRPr>
          </a:p>
        </p:txBody>
      </p:sp>
      <p:sp>
        <p:nvSpPr>
          <p:cNvPr id="47" name="Google Shape;47;p2"/>
          <p:cNvSpPr/>
          <p:nvPr/>
        </p:nvSpPr>
        <p:spPr>
          <a:xfrm>
            <a:off x="1825025" y="2731450"/>
            <a:ext cx="139863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48" name="Google Shape;48;p2"/>
          <p:cNvGrpSpPr/>
          <p:nvPr/>
        </p:nvGrpSpPr>
        <p:grpSpPr>
          <a:xfrm>
            <a:off x="2286000" y="3143250"/>
            <a:ext cx="13011150" cy="419100"/>
            <a:chOff x="0" y="0"/>
            <a:chExt cx="13011150" cy="419100"/>
          </a:xfrm>
        </p:grpSpPr>
        <p:sp>
          <p:nvSpPr>
            <p:cNvPr id="49" name="Google Shape;49;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50" name="Google Shape;50;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51" name="Google Shape;51;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000000"/>
                  </a:solidFill>
                  <a:latin typeface="Arial"/>
                  <a:ea typeface="Arial"/>
                  <a:cs typeface="Arial"/>
                  <a:sym typeface="Arial"/>
                </a:rPr>
                <a:t>The qualitative research cycle</a:t>
              </a:r>
              <a:endParaRPr b="1" sz="2400">
                <a:solidFill>
                  <a:srgbClr val="000000"/>
                </a:solidFill>
                <a:latin typeface="Arial"/>
                <a:ea typeface="Arial"/>
                <a:cs typeface="Arial"/>
                <a:sym typeface="Arial"/>
              </a:endParaRPr>
            </a:p>
          </p:txBody>
        </p:sp>
      </p:grpSp>
      <p:grpSp>
        <p:nvGrpSpPr>
          <p:cNvPr id="52" name="Google Shape;52;p2"/>
          <p:cNvGrpSpPr/>
          <p:nvPr/>
        </p:nvGrpSpPr>
        <p:grpSpPr>
          <a:xfrm>
            <a:off x="2286000" y="4191000"/>
            <a:ext cx="13011150" cy="419100"/>
            <a:chOff x="0" y="0"/>
            <a:chExt cx="13011150" cy="419100"/>
          </a:xfrm>
        </p:grpSpPr>
        <p:sp>
          <p:nvSpPr>
            <p:cNvPr id="53" name="Google Shape;53;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54" name="Google Shape;54;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55" name="Google Shape;55;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Design stage: Planning your study and interview guide</a:t>
              </a:r>
              <a:endParaRPr b="0" sz="2400">
                <a:solidFill>
                  <a:srgbClr val="1A2423"/>
                </a:solidFill>
                <a:latin typeface="Arial"/>
                <a:ea typeface="Arial"/>
                <a:cs typeface="Arial"/>
                <a:sym typeface="Arial"/>
              </a:endParaRPr>
            </a:p>
          </p:txBody>
        </p:sp>
      </p:grpSp>
      <p:grpSp>
        <p:nvGrpSpPr>
          <p:cNvPr id="56" name="Google Shape;56;p2"/>
          <p:cNvGrpSpPr/>
          <p:nvPr/>
        </p:nvGrpSpPr>
        <p:grpSpPr>
          <a:xfrm>
            <a:off x="2286000" y="5238750"/>
            <a:ext cx="13011150" cy="419100"/>
            <a:chOff x="0" y="0"/>
            <a:chExt cx="13011150" cy="419100"/>
          </a:xfrm>
        </p:grpSpPr>
        <p:sp>
          <p:nvSpPr>
            <p:cNvPr id="57" name="Google Shape;57;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58" name="Google Shape;58;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59" name="Google Shape;59;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000000"/>
                  </a:solidFill>
                  <a:latin typeface="Arial"/>
                  <a:ea typeface="Arial"/>
                  <a:cs typeface="Arial"/>
                  <a:sym typeface="Arial"/>
                </a:rPr>
                <a:t>Data generation &amp; organizing: Collecting data, transcription, metadata, organization</a:t>
              </a:r>
              <a:endParaRPr b="0" sz="2400">
                <a:solidFill>
                  <a:srgbClr val="000000"/>
                </a:solidFill>
                <a:latin typeface="Arial"/>
                <a:ea typeface="Arial"/>
                <a:cs typeface="Arial"/>
                <a:sym typeface="Arial"/>
              </a:endParaRPr>
            </a:p>
          </p:txBody>
        </p:sp>
      </p:grpSp>
      <p:grpSp>
        <p:nvGrpSpPr>
          <p:cNvPr id="60" name="Google Shape;60;p2"/>
          <p:cNvGrpSpPr/>
          <p:nvPr/>
        </p:nvGrpSpPr>
        <p:grpSpPr>
          <a:xfrm>
            <a:off x="2286000" y="6286500"/>
            <a:ext cx="13011150" cy="419100"/>
            <a:chOff x="0" y="0"/>
            <a:chExt cx="13011150" cy="419100"/>
          </a:xfrm>
        </p:grpSpPr>
        <p:sp>
          <p:nvSpPr>
            <p:cNvPr id="61" name="Google Shape;61;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62" name="Google Shape;62;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63" name="Google Shape;63;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Familiarization: Document summaries, first</a:t>
              </a:r>
              <a:r>
                <a:rPr lang="en-US" sz="2400">
                  <a:solidFill>
                    <a:srgbClr val="1A2423"/>
                  </a:solidFill>
                </a:rPr>
                <a:t>-</a:t>
              </a:r>
              <a:r>
                <a:rPr b="0" lang="en-US" sz="2400">
                  <a:solidFill>
                    <a:srgbClr val="1A2423"/>
                  </a:solidFill>
                  <a:latin typeface="Arial"/>
                  <a:ea typeface="Arial"/>
                  <a:cs typeface="Arial"/>
                  <a:sym typeface="Arial"/>
                </a:rPr>
                <a:t>order coding, emergent themes</a:t>
              </a:r>
              <a:endParaRPr b="0" sz="2400">
                <a:solidFill>
                  <a:srgbClr val="1A2423"/>
                </a:solidFill>
                <a:latin typeface="Arial"/>
                <a:ea typeface="Arial"/>
                <a:cs typeface="Arial"/>
                <a:sym typeface="Arial"/>
              </a:endParaRPr>
            </a:p>
          </p:txBody>
        </p:sp>
      </p:grpSp>
      <p:grpSp>
        <p:nvGrpSpPr>
          <p:cNvPr id="64" name="Google Shape;64;p2"/>
          <p:cNvGrpSpPr/>
          <p:nvPr/>
        </p:nvGrpSpPr>
        <p:grpSpPr>
          <a:xfrm>
            <a:off x="2286000" y="7334250"/>
            <a:ext cx="13011150" cy="419100"/>
            <a:chOff x="0" y="0"/>
            <a:chExt cx="13011150" cy="419100"/>
          </a:xfrm>
        </p:grpSpPr>
        <p:sp>
          <p:nvSpPr>
            <p:cNvPr id="65" name="Google Shape;65;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66" name="Google Shape;66;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67" name="Google Shape;67;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Theorizing: </a:t>
              </a:r>
              <a:r>
                <a:rPr lang="en-US" sz="2400">
                  <a:solidFill>
                    <a:srgbClr val="1A2423"/>
                  </a:solidFill>
                </a:rPr>
                <a:t>T</a:t>
              </a:r>
              <a:r>
                <a:rPr b="0" lang="en-US" sz="2400">
                  <a:solidFill>
                    <a:srgbClr val="1A2423"/>
                  </a:solidFill>
                  <a:latin typeface="Arial"/>
                  <a:ea typeface="Arial"/>
                  <a:cs typeface="Arial"/>
                  <a:sym typeface="Arial"/>
                </a:rPr>
                <a:t>heory-oriented categories, structured comparisons, alternative explanations</a:t>
              </a:r>
              <a:endParaRPr b="0" sz="2400">
                <a:solidFill>
                  <a:srgbClr val="1A2423"/>
                </a:solidFill>
                <a:latin typeface="Arial"/>
                <a:ea typeface="Arial"/>
                <a:cs typeface="Arial"/>
                <a:sym typeface="Arial"/>
              </a:endParaRPr>
            </a:p>
          </p:txBody>
        </p:sp>
      </p:grpSp>
      <p:grpSp>
        <p:nvGrpSpPr>
          <p:cNvPr id="68" name="Google Shape;68;p2"/>
          <p:cNvGrpSpPr/>
          <p:nvPr/>
        </p:nvGrpSpPr>
        <p:grpSpPr>
          <a:xfrm>
            <a:off x="2286000" y="8382000"/>
            <a:ext cx="13011150" cy="419100"/>
            <a:chOff x="0" y="0"/>
            <a:chExt cx="13011150" cy="419100"/>
          </a:xfrm>
        </p:grpSpPr>
        <p:sp>
          <p:nvSpPr>
            <p:cNvPr id="69" name="Google Shape;69;p2"/>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70" name="Google Shape;70;p2"/>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71" name="Google Shape;71;p2"/>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Finalizing your manuscript: tables, power quotes, etc.</a:t>
              </a:r>
              <a:endParaRPr b="0" sz="2400">
                <a:solidFill>
                  <a:srgbClr val="1A2423"/>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76" name="Shape 76"/>
        <p:cNvGrpSpPr/>
        <p:nvPr/>
      </p:nvGrpSpPr>
      <p:grpSpPr>
        <a:xfrm>
          <a:off x="0" y="0"/>
          <a:ext cx="0" cy="0"/>
          <a:chOff x="0" y="0"/>
          <a:chExt cx="0" cy="0"/>
        </a:xfrm>
      </p:grpSpPr>
      <p:sp>
        <p:nvSpPr>
          <p:cNvPr id="77" name="Google Shape;77;p3"/>
          <p:cNvSpPr/>
          <p:nvPr/>
        </p:nvSpPr>
        <p:spPr>
          <a:xfrm>
            <a:off x="1238250" y="1364456"/>
            <a:ext cx="17392650" cy="30480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RESEARCH LIFECYCLE</a:t>
            </a:r>
            <a:endParaRPr b="0" i="0" sz="1800" u="none" cap="none" strike="noStrike">
              <a:solidFill>
                <a:schemeClr val="dk1"/>
              </a:solidFill>
              <a:latin typeface="Calibri"/>
              <a:ea typeface="Calibri"/>
              <a:cs typeface="Calibri"/>
              <a:sym typeface="Calibri"/>
            </a:endParaRPr>
          </a:p>
        </p:txBody>
      </p:sp>
      <p:sp>
        <p:nvSpPr>
          <p:cNvPr id="78" name="Google Shape;78;p3"/>
          <p:cNvSpPr/>
          <p:nvPr/>
        </p:nvSpPr>
        <p:spPr>
          <a:xfrm>
            <a:off x="1238250" y="1745456"/>
            <a:ext cx="17392650" cy="781050"/>
          </a:xfrm>
          <a:prstGeom prst="rect">
            <a:avLst/>
          </a:prstGeom>
          <a:noFill/>
          <a:ln>
            <a:noFill/>
          </a:ln>
        </p:spPr>
        <p:txBody>
          <a:bodyPr anchorCtr="0" anchor="t" bIns="25400" lIns="25400" spcFirstLastPara="1" rIns="25400" wrap="square" tIns="25400">
            <a:normAutofit/>
          </a:bodyPr>
          <a:lstStyle/>
          <a:p>
            <a:pPr indent="0" lvl="0" marL="0" marR="0" rtl="0" algn="l">
              <a:lnSpc>
                <a:spcPct val="100000"/>
              </a:lnSpc>
              <a:spcBef>
                <a:spcPts val="0"/>
              </a:spcBef>
              <a:spcAft>
                <a:spcPts val="0"/>
              </a:spcAft>
              <a:buClr>
                <a:srgbClr val="0F1F1C"/>
              </a:buClr>
              <a:buSzPts val="4950"/>
              <a:buFont typeface="Arial"/>
              <a:buNone/>
            </a:pPr>
            <a:r>
              <a:rPr b="1" lang="en-US" sz="4750">
                <a:solidFill>
                  <a:srgbClr val="0F1F1C"/>
                </a:solidFill>
              </a:rPr>
              <a:t>Qualitative research is typically an iterative process</a:t>
            </a:r>
            <a:endParaRPr b="0" i="0" sz="4750" u="none" cap="none" strike="noStrike">
              <a:solidFill>
                <a:schemeClr val="dk1"/>
              </a:solidFill>
              <a:latin typeface="Calibri"/>
              <a:ea typeface="Calibri"/>
              <a:cs typeface="Calibri"/>
              <a:sym typeface="Calibri"/>
            </a:endParaRPr>
          </a:p>
        </p:txBody>
      </p:sp>
      <p:sp>
        <p:nvSpPr>
          <p:cNvPr id="79" name="Google Shape;79;p3"/>
          <p:cNvSpPr/>
          <p:nvPr/>
        </p:nvSpPr>
        <p:spPr>
          <a:xfrm>
            <a:off x="273890" y="3023525"/>
            <a:ext cx="3382200" cy="4489500"/>
          </a:xfrm>
          <a:prstGeom prst="roundRect">
            <a:avLst>
              <a:gd fmla="val 16667" name="adj"/>
            </a:avLst>
          </a:prstGeom>
          <a:solidFill>
            <a:srgbClr val="FDF3C4"/>
          </a:solidFill>
          <a:ln cap="flat" cmpd="sng" w="10075">
            <a:solidFill>
              <a:srgbClr val="44546A"/>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Design stage</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Sampling</a:t>
            </a:r>
            <a:endParaRPr sz="2300"/>
          </a:p>
          <a:p>
            <a:pPr indent="-387685" lvl="0" marL="483271" rtl="0" algn="l">
              <a:spcBef>
                <a:spcPts val="0"/>
              </a:spcBef>
              <a:spcAft>
                <a:spcPts val="0"/>
              </a:spcAft>
              <a:buSzPts val="2300"/>
              <a:buChar char="●"/>
            </a:pPr>
            <a:r>
              <a:rPr lang="en-US" sz="2300"/>
              <a:t>Data collection</a:t>
            </a:r>
            <a:endParaRPr sz="2300"/>
          </a:p>
          <a:p>
            <a:pPr indent="-387685" lvl="0" marL="483271" rtl="0" algn="l">
              <a:spcBef>
                <a:spcPts val="0"/>
              </a:spcBef>
              <a:spcAft>
                <a:spcPts val="0"/>
              </a:spcAft>
              <a:buSzPts val="2300"/>
              <a:buChar char="●"/>
            </a:pPr>
            <a:r>
              <a:rPr lang="en-US" sz="2300"/>
              <a:t>Interview guide</a:t>
            </a:r>
            <a:endParaRPr sz="2300"/>
          </a:p>
          <a:p>
            <a:pPr indent="-387685" lvl="0" marL="483271" rtl="0" algn="l">
              <a:spcBef>
                <a:spcPts val="0"/>
              </a:spcBef>
              <a:spcAft>
                <a:spcPts val="0"/>
              </a:spcAft>
              <a:buSzPts val="2300"/>
              <a:buChar char="●"/>
            </a:pPr>
            <a:r>
              <a:rPr lang="en-US" sz="2300"/>
              <a:t>Ethics review</a:t>
            </a:r>
            <a:endParaRPr sz="2300"/>
          </a:p>
        </p:txBody>
      </p:sp>
      <p:sp>
        <p:nvSpPr>
          <p:cNvPr id="80" name="Google Shape;80;p3"/>
          <p:cNvSpPr/>
          <p:nvPr/>
        </p:nvSpPr>
        <p:spPr>
          <a:xfrm rot="10800000">
            <a:off x="4239768" y="7513140"/>
            <a:ext cx="1463400" cy="9876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1" name="Google Shape;81;p3"/>
          <p:cNvSpPr/>
          <p:nvPr/>
        </p:nvSpPr>
        <p:spPr>
          <a:xfrm rot="10800000">
            <a:off x="7760768" y="7532815"/>
            <a:ext cx="1463400" cy="9876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2" name="Google Shape;82;p3"/>
          <p:cNvSpPr/>
          <p:nvPr/>
        </p:nvSpPr>
        <p:spPr>
          <a:xfrm rot="10800000">
            <a:off x="11281768" y="7532815"/>
            <a:ext cx="1463400" cy="9876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3" name="Google Shape;83;p3"/>
          <p:cNvSpPr/>
          <p:nvPr/>
        </p:nvSpPr>
        <p:spPr>
          <a:xfrm>
            <a:off x="3836465" y="3043323"/>
            <a:ext cx="3382200" cy="4489500"/>
          </a:xfrm>
          <a:prstGeom prst="roundRect">
            <a:avLst>
              <a:gd fmla="val 16667" name="adj"/>
            </a:avLst>
          </a:prstGeom>
          <a:solidFill>
            <a:srgbClr val="FDF3C4"/>
          </a:solidFill>
          <a:ln cap="flat" cmpd="sng" w="10075">
            <a:solidFill>
              <a:srgbClr val="44546A"/>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Data generation &amp; organizing </a:t>
            </a:r>
            <a:endParaRPr b="1" sz="2300"/>
          </a:p>
          <a:p>
            <a:pPr indent="0" lvl="0" marL="0" rtl="0" algn="ctr">
              <a:spcBef>
                <a:spcPts val="0"/>
              </a:spcBef>
              <a:spcAft>
                <a:spcPts val="0"/>
              </a:spcAft>
              <a:buNone/>
            </a:pPr>
            <a:r>
              <a:t/>
            </a:r>
            <a:endParaRPr b="1" sz="2300"/>
          </a:p>
          <a:p>
            <a:pPr indent="-387685" lvl="0" marL="483271" rtl="0" algn="l">
              <a:spcBef>
                <a:spcPts val="0"/>
              </a:spcBef>
              <a:spcAft>
                <a:spcPts val="0"/>
              </a:spcAft>
              <a:buSzPts val="2300"/>
              <a:buChar char="●"/>
            </a:pPr>
            <a:r>
              <a:rPr lang="en-US" sz="2300"/>
              <a:t>Managing metadata</a:t>
            </a:r>
            <a:endParaRPr sz="2300"/>
          </a:p>
          <a:p>
            <a:pPr indent="-387685" lvl="0" marL="483271" rtl="0" algn="l">
              <a:spcBef>
                <a:spcPts val="0"/>
              </a:spcBef>
              <a:spcAft>
                <a:spcPts val="0"/>
              </a:spcAft>
              <a:buClr>
                <a:srgbClr val="000000"/>
              </a:buClr>
              <a:buSzPts val="2300"/>
              <a:buChar char="●"/>
            </a:pPr>
            <a:r>
              <a:rPr lang="en-US" sz="2300">
                <a:solidFill>
                  <a:srgbClr val="000000"/>
                </a:solidFill>
              </a:rPr>
              <a:t>Transcription</a:t>
            </a:r>
            <a:endParaRPr sz="2300">
              <a:solidFill>
                <a:srgbClr val="000000"/>
              </a:solidFill>
            </a:endParaRPr>
          </a:p>
          <a:p>
            <a:pPr indent="-387685" lvl="0" marL="483271" rtl="0" algn="l">
              <a:spcBef>
                <a:spcPts val="0"/>
              </a:spcBef>
              <a:spcAft>
                <a:spcPts val="0"/>
              </a:spcAft>
              <a:buClr>
                <a:srgbClr val="000000"/>
              </a:buClr>
              <a:buSzPts val="2300"/>
              <a:buChar char="●"/>
            </a:pPr>
            <a:r>
              <a:rPr lang="en-US" sz="2300">
                <a:solidFill>
                  <a:srgbClr val="000000"/>
                </a:solidFill>
              </a:rPr>
              <a:t>Anonymization</a:t>
            </a:r>
            <a:endParaRPr sz="2300">
              <a:solidFill>
                <a:srgbClr val="000000"/>
              </a:solidFill>
            </a:endParaRPr>
          </a:p>
          <a:p>
            <a:pPr indent="-387685" lvl="0" marL="483271" rtl="0" algn="l">
              <a:spcBef>
                <a:spcPts val="0"/>
              </a:spcBef>
              <a:spcAft>
                <a:spcPts val="0"/>
              </a:spcAft>
              <a:buSzPts val="2300"/>
              <a:buChar char="●"/>
            </a:pPr>
            <a:r>
              <a:rPr lang="en-US" sz="2300"/>
              <a:t>Organizing</a:t>
            </a:r>
            <a:endParaRPr sz="2300"/>
          </a:p>
          <a:p>
            <a:pPr indent="0" lvl="0" marL="0" rtl="0" algn="l">
              <a:spcBef>
                <a:spcPts val="0"/>
              </a:spcBef>
              <a:spcAft>
                <a:spcPts val="0"/>
              </a:spcAft>
              <a:buNone/>
            </a:pPr>
            <a:r>
              <a:t/>
            </a:r>
            <a:endParaRPr sz="2300"/>
          </a:p>
        </p:txBody>
      </p:sp>
      <p:sp>
        <p:nvSpPr>
          <p:cNvPr id="84" name="Google Shape;84;p3"/>
          <p:cNvSpPr/>
          <p:nvPr/>
        </p:nvSpPr>
        <p:spPr>
          <a:xfrm>
            <a:off x="7399040" y="3043308"/>
            <a:ext cx="3382200" cy="4489500"/>
          </a:xfrm>
          <a:prstGeom prst="roundRect">
            <a:avLst>
              <a:gd fmla="val 16667" name="adj"/>
            </a:avLst>
          </a:prstGeom>
          <a:solidFill>
            <a:srgbClr val="FDF3C4"/>
          </a:solidFill>
          <a:ln cap="flat" cmpd="sng" w="10075">
            <a:solidFill>
              <a:srgbClr val="44546A"/>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Familiarization</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Narrative summaries</a:t>
            </a:r>
            <a:endParaRPr sz="2300"/>
          </a:p>
          <a:p>
            <a:pPr indent="-387685" lvl="0" marL="483271" rtl="0" algn="l">
              <a:spcBef>
                <a:spcPts val="0"/>
              </a:spcBef>
              <a:spcAft>
                <a:spcPts val="0"/>
              </a:spcAft>
              <a:buSzPts val="2300"/>
              <a:buChar char="●"/>
            </a:pPr>
            <a:r>
              <a:rPr lang="en-US" sz="2300"/>
              <a:t>First-order coding</a:t>
            </a:r>
            <a:endParaRPr sz="2300"/>
          </a:p>
          <a:p>
            <a:pPr indent="-387685" lvl="0" marL="483271" rtl="0" algn="l">
              <a:spcBef>
                <a:spcPts val="0"/>
              </a:spcBef>
              <a:spcAft>
                <a:spcPts val="0"/>
              </a:spcAft>
              <a:buSzPts val="2300"/>
              <a:buChar char="●"/>
            </a:pPr>
            <a:r>
              <a:rPr lang="en-US" sz="2300"/>
              <a:t>Grouping and forming themes</a:t>
            </a:r>
            <a:endParaRPr sz="2300"/>
          </a:p>
          <a:p>
            <a:pPr indent="0" lvl="0" marL="0" rtl="0" algn="l">
              <a:spcBef>
                <a:spcPts val="0"/>
              </a:spcBef>
              <a:spcAft>
                <a:spcPts val="0"/>
              </a:spcAft>
              <a:buNone/>
            </a:pPr>
            <a:r>
              <a:t/>
            </a:r>
            <a:endParaRPr sz="2300"/>
          </a:p>
        </p:txBody>
      </p:sp>
      <p:sp>
        <p:nvSpPr>
          <p:cNvPr id="85" name="Google Shape;85;p3"/>
          <p:cNvSpPr/>
          <p:nvPr/>
        </p:nvSpPr>
        <p:spPr>
          <a:xfrm>
            <a:off x="10961615" y="3043323"/>
            <a:ext cx="3382200" cy="4489500"/>
          </a:xfrm>
          <a:prstGeom prst="roundRect">
            <a:avLst>
              <a:gd fmla="val 16667" name="adj"/>
            </a:avLst>
          </a:prstGeom>
          <a:solidFill>
            <a:srgbClr val="FDF3C4"/>
          </a:solidFill>
          <a:ln cap="flat" cmpd="sng" w="10075">
            <a:solidFill>
              <a:srgbClr val="44546A"/>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Theorizing</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Framing study</a:t>
            </a:r>
            <a:endParaRPr sz="2300"/>
          </a:p>
          <a:p>
            <a:pPr indent="-387685" lvl="0" marL="483271" rtl="0" algn="l">
              <a:spcBef>
                <a:spcPts val="0"/>
              </a:spcBef>
              <a:spcAft>
                <a:spcPts val="0"/>
              </a:spcAft>
              <a:buSzPts val="2300"/>
              <a:buChar char="●"/>
            </a:pPr>
            <a:r>
              <a:rPr lang="en-US" sz="2300"/>
              <a:t>Theoretical categorization</a:t>
            </a:r>
            <a:endParaRPr sz="2300"/>
          </a:p>
          <a:p>
            <a:pPr indent="-387685" lvl="0" marL="483271" rtl="0" algn="l">
              <a:spcBef>
                <a:spcPts val="0"/>
              </a:spcBef>
              <a:spcAft>
                <a:spcPts val="0"/>
              </a:spcAft>
              <a:buSzPts val="2300"/>
              <a:buChar char="●"/>
            </a:pPr>
            <a:r>
              <a:rPr lang="en-US" sz="2300">
                <a:solidFill>
                  <a:srgbClr val="000000"/>
                </a:solidFill>
              </a:rPr>
              <a:t>Structured comparisons</a:t>
            </a:r>
            <a:endParaRPr sz="2300">
              <a:solidFill>
                <a:srgbClr val="000000"/>
              </a:solidFill>
            </a:endParaRPr>
          </a:p>
          <a:p>
            <a:pPr indent="-387685" lvl="0" marL="483271" rtl="0" algn="l">
              <a:spcBef>
                <a:spcPts val="0"/>
              </a:spcBef>
              <a:spcAft>
                <a:spcPts val="0"/>
              </a:spcAft>
              <a:buSzPts val="2300"/>
              <a:buChar char="●"/>
            </a:pPr>
            <a:r>
              <a:rPr lang="en-US" sz="2300"/>
              <a:t>Theoretical narrative</a:t>
            </a:r>
            <a:endParaRPr sz="2300"/>
          </a:p>
          <a:p>
            <a:pPr indent="-387685" lvl="0" marL="483271" rtl="0" algn="l">
              <a:spcBef>
                <a:spcPts val="0"/>
              </a:spcBef>
              <a:spcAft>
                <a:spcPts val="0"/>
              </a:spcAft>
              <a:buSzPts val="2300"/>
              <a:buChar char="●"/>
            </a:pPr>
            <a:r>
              <a:rPr lang="en-US" sz="2300"/>
              <a:t>Contributions</a:t>
            </a:r>
            <a:endParaRPr sz="2300"/>
          </a:p>
        </p:txBody>
      </p:sp>
      <p:sp>
        <p:nvSpPr>
          <p:cNvPr id="86" name="Google Shape;86;p3"/>
          <p:cNvSpPr/>
          <p:nvPr/>
        </p:nvSpPr>
        <p:spPr>
          <a:xfrm>
            <a:off x="14524203" y="3023524"/>
            <a:ext cx="3489900" cy="4489500"/>
          </a:xfrm>
          <a:prstGeom prst="roundRect">
            <a:avLst>
              <a:gd fmla="val 16667" name="adj"/>
            </a:avLst>
          </a:prstGeom>
          <a:solidFill>
            <a:srgbClr val="FDF3C4"/>
          </a:solidFill>
          <a:ln cap="flat" cmpd="sng" w="10075">
            <a:solidFill>
              <a:srgbClr val="44546A"/>
            </a:solidFill>
            <a:prstDash val="solid"/>
            <a:round/>
            <a:headEnd len="sm" w="sm" type="none"/>
            <a:tailEnd len="sm" w="sm" type="none"/>
          </a:ln>
        </p:spPr>
        <p:txBody>
          <a:bodyPr anchorCtr="0" anchor="t" bIns="96650" lIns="96650" spcFirstLastPara="1" rIns="96650" wrap="square" tIns="96650">
            <a:noAutofit/>
          </a:bodyPr>
          <a:lstStyle/>
          <a:p>
            <a:pPr indent="0" lvl="0" marL="0" rtl="0" algn="ctr">
              <a:spcBef>
                <a:spcPts val="0"/>
              </a:spcBef>
              <a:spcAft>
                <a:spcPts val="0"/>
              </a:spcAft>
              <a:buNone/>
            </a:pPr>
            <a:r>
              <a:rPr b="1" lang="en-US" sz="2300"/>
              <a:t>Reporting</a:t>
            </a:r>
            <a:endParaRPr b="1" sz="2300"/>
          </a:p>
          <a:p>
            <a:pPr indent="0" lvl="0" marL="0" rtl="0" algn="l">
              <a:spcBef>
                <a:spcPts val="0"/>
              </a:spcBef>
              <a:spcAft>
                <a:spcPts val="0"/>
              </a:spcAft>
              <a:buNone/>
            </a:pPr>
            <a:r>
              <a:t/>
            </a:r>
            <a:endParaRPr sz="2300"/>
          </a:p>
          <a:p>
            <a:pPr indent="-387685" lvl="0" marL="483271" rtl="0" algn="l">
              <a:spcBef>
                <a:spcPts val="0"/>
              </a:spcBef>
              <a:spcAft>
                <a:spcPts val="0"/>
              </a:spcAft>
              <a:buSzPts val="2300"/>
              <a:buChar char="●"/>
            </a:pPr>
            <a:r>
              <a:rPr lang="en-US" sz="2300"/>
              <a:t>Data tables</a:t>
            </a:r>
            <a:endParaRPr sz="2300"/>
          </a:p>
          <a:p>
            <a:pPr indent="-387685" lvl="0" marL="483271" rtl="0" algn="l">
              <a:spcBef>
                <a:spcPts val="0"/>
              </a:spcBef>
              <a:spcAft>
                <a:spcPts val="0"/>
              </a:spcAft>
              <a:buSzPts val="2300"/>
              <a:buChar char="●"/>
            </a:pPr>
            <a:r>
              <a:rPr lang="en-US" sz="2300"/>
              <a:t>Polishing labels</a:t>
            </a:r>
            <a:endParaRPr sz="2300"/>
          </a:p>
          <a:p>
            <a:pPr indent="-387685" lvl="0" marL="483271" rtl="0" algn="l">
              <a:spcBef>
                <a:spcPts val="0"/>
              </a:spcBef>
              <a:spcAft>
                <a:spcPts val="0"/>
              </a:spcAft>
              <a:buSzPts val="2300"/>
              <a:buChar char="●"/>
            </a:pPr>
            <a:r>
              <a:rPr lang="en-US" sz="2300"/>
              <a:t>Picking power quotes</a:t>
            </a:r>
            <a:endParaRPr sz="2300"/>
          </a:p>
          <a:p>
            <a:pPr indent="-387685" lvl="0" marL="483271" rtl="0" algn="l">
              <a:spcBef>
                <a:spcPts val="0"/>
              </a:spcBef>
              <a:spcAft>
                <a:spcPts val="0"/>
              </a:spcAft>
              <a:buSzPts val="2300"/>
              <a:buChar char="●"/>
            </a:pPr>
            <a:r>
              <a:rPr lang="en-US" sz="2300"/>
              <a:t>Writing vignettes</a:t>
            </a:r>
            <a:endParaRPr sz="2300"/>
          </a:p>
          <a:p>
            <a:pPr indent="-387685" lvl="0" marL="483271" rtl="0" algn="l">
              <a:spcBef>
                <a:spcPts val="0"/>
              </a:spcBef>
              <a:spcAft>
                <a:spcPts val="0"/>
              </a:spcAft>
              <a:buSzPts val="2300"/>
              <a:buChar char="●"/>
            </a:pPr>
            <a:r>
              <a:rPr lang="en-US" sz="2300"/>
              <a:t>Writing Findings</a:t>
            </a:r>
            <a:endParaRPr sz="2300"/>
          </a:p>
          <a:p>
            <a:pPr indent="-387685" lvl="0" marL="483271" rtl="0" algn="l">
              <a:spcBef>
                <a:spcPts val="0"/>
              </a:spcBef>
              <a:spcAft>
                <a:spcPts val="0"/>
              </a:spcAft>
              <a:buSzPts val="2300"/>
              <a:buChar char="●"/>
            </a:pPr>
            <a:r>
              <a:rPr lang="en-US" sz="2300"/>
              <a:t>Writing Discussion</a:t>
            </a:r>
            <a:endParaRPr sz="2300"/>
          </a:p>
          <a:p>
            <a:pPr indent="-387685" lvl="0" marL="483271" rtl="0" algn="l">
              <a:spcBef>
                <a:spcPts val="0"/>
              </a:spcBef>
              <a:spcAft>
                <a:spcPts val="0"/>
              </a:spcAft>
              <a:buClr>
                <a:srgbClr val="000000"/>
              </a:buClr>
              <a:buSzPts val="2300"/>
              <a:buChar char="●"/>
            </a:pPr>
            <a:r>
              <a:rPr lang="en-US" sz="2300">
                <a:solidFill>
                  <a:srgbClr val="000000"/>
                </a:solidFill>
              </a:rPr>
              <a:t>Writing Methods</a:t>
            </a:r>
            <a:endParaRPr sz="2300">
              <a:solidFill>
                <a:srgbClr val="000000"/>
              </a:solidFill>
            </a:endParaRPr>
          </a:p>
          <a:p>
            <a:pPr indent="0" lvl="0" marL="483271" rtl="0" algn="l">
              <a:spcBef>
                <a:spcPts val="0"/>
              </a:spcBef>
              <a:spcAft>
                <a:spcPts val="0"/>
              </a:spcAft>
              <a:buNone/>
            </a:pPr>
            <a:r>
              <a:t/>
            </a:r>
            <a:endParaRPr sz="2300"/>
          </a:p>
        </p:txBody>
      </p:sp>
      <p:sp>
        <p:nvSpPr>
          <p:cNvPr id="87" name="Google Shape;87;p3"/>
          <p:cNvSpPr/>
          <p:nvPr/>
        </p:nvSpPr>
        <p:spPr>
          <a:xfrm rot="10800000">
            <a:off x="14802768" y="7509583"/>
            <a:ext cx="1463400" cy="9876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 name="Google Shape;88;p3"/>
          <p:cNvSpPr txBox="1"/>
          <p:nvPr/>
        </p:nvSpPr>
        <p:spPr>
          <a:xfrm>
            <a:off x="567950" y="9081238"/>
            <a:ext cx="17609700" cy="98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600"/>
              <a:t>Your task is to orchestrate this process, decide when it is necessary to go back to previous steps, and take responsibility for choices made at each stage and outputs produced.</a:t>
            </a:r>
            <a:endParaRPr sz="2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93" name="Shape 93"/>
        <p:cNvGrpSpPr/>
        <p:nvPr/>
      </p:nvGrpSpPr>
      <p:grpSpPr>
        <a:xfrm>
          <a:off x="0" y="0"/>
          <a:ext cx="0" cy="0"/>
          <a:chOff x="0" y="0"/>
          <a:chExt cx="0" cy="0"/>
        </a:xfrm>
      </p:grpSpPr>
      <p:sp>
        <p:nvSpPr>
          <p:cNvPr id="94" name="Google Shape;94;g3f73c59190b_0_264"/>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rtl="0" algn="l">
              <a:spcBef>
                <a:spcPts val="0"/>
              </a:spcBef>
              <a:spcAft>
                <a:spcPts val="0"/>
              </a:spcAft>
              <a:buClr>
                <a:srgbClr val="1E9B8A"/>
              </a:buClr>
              <a:buSzPts val="1800"/>
              <a:buFont typeface="Arial"/>
              <a:buNone/>
            </a:pPr>
            <a:r>
              <a:rPr b="1" lang="en-US" sz="1800">
                <a:solidFill>
                  <a:srgbClr val="1E9B8A"/>
                </a:solidFill>
              </a:rPr>
              <a:t>RESEARCH LIFECYCLE</a:t>
            </a:r>
            <a:endParaRPr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1E9B8A"/>
              </a:buClr>
              <a:buSzPts val="1800"/>
              <a:buFont typeface="Arial"/>
              <a:buNone/>
            </a:pPr>
            <a:r>
              <a:t/>
            </a:r>
            <a:endParaRPr b="1" sz="1800">
              <a:solidFill>
                <a:srgbClr val="1E9B8A"/>
              </a:solidFill>
            </a:endParaRPr>
          </a:p>
        </p:txBody>
      </p:sp>
      <p:sp>
        <p:nvSpPr>
          <p:cNvPr id="95" name="Google Shape;95;g3f73c59190b_0_264"/>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Gearing up for fast iteration in the research process</a:t>
            </a:r>
            <a:endParaRPr b="0" i="0" sz="4500" u="none" cap="none" strike="noStrike">
              <a:solidFill>
                <a:schemeClr val="dk1"/>
              </a:solidFill>
              <a:latin typeface="Calibri"/>
              <a:ea typeface="Calibri"/>
              <a:cs typeface="Calibri"/>
              <a:sym typeface="Calibri"/>
            </a:endParaRPr>
          </a:p>
        </p:txBody>
      </p:sp>
      <p:pic>
        <p:nvPicPr>
          <p:cNvPr id="96" name="Google Shape;96;g3f73c59190b_0_264"/>
          <p:cNvPicPr preferRelativeResize="0"/>
          <p:nvPr/>
        </p:nvPicPr>
        <p:blipFill>
          <a:blip r:embed="rId3">
            <a:alphaModFix/>
          </a:blip>
          <a:stretch>
            <a:fillRect/>
          </a:stretch>
        </p:blipFill>
        <p:spPr>
          <a:xfrm>
            <a:off x="819100" y="3144250"/>
            <a:ext cx="7379126" cy="4028250"/>
          </a:xfrm>
          <a:prstGeom prst="rect">
            <a:avLst/>
          </a:prstGeom>
          <a:noFill/>
          <a:ln>
            <a:noFill/>
          </a:ln>
        </p:spPr>
      </p:pic>
      <p:pic>
        <p:nvPicPr>
          <p:cNvPr id="97" name="Google Shape;97;g3f73c59190b_0_264"/>
          <p:cNvPicPr preferRelativeResize="0"/>
          <p:nvPr/>
        </p:nvPicPr>
        <p:blipFill>
          <a:blip r:embed="rId4">
            <a:alphaModFix/>
          </a:blip>
          <a:stretch>
            <a:fillRect/>
          </a:stretch>
        </p:blipFill>
        <p:spPr>
          <a:xfrm>
            <a:off x="8954575" y="2503875"/>
            <a:ext cx="8675574" cy="5769601"/>
          </a:xfrm>
          <a:prstGeom prst="rect">
            <a:avLst/>
          </a:prstGeom>
          <a:noFill/>
          <a:ln>
            <a:noFill/>
          </a:ln>
        </p:spPr>
      </p:pic>
      <p:sp>
        <p:nvSpPr>
          <p:cNvPr id="98" name="Google Shape;98;g3f73c59190b_0_264"/>
          <p:cNvSpPr txBox="1"/>
          <p:nvPr/>
        </p:nvSpPr>
        <p:spPr>
          <a:xfrm>
            <a:off x="1319900" y="3927700"/>
            <a:ext cx="1666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t>Design</a:t>
            </a:r>
            <a:endParaRPr b="1" sz="2400"/>
          </a:p>
        </p:txBody>
      </p:sp>
      <p:sp>
        <p:nvSpPr>
          <p:cNvPr id="99" name="Google Shape;99;g3f73c59190b_0_264"/>
          <p:cNvSpPr txBox="1"/>
          <p:nvPr/>
        </p:nvSpPr>
        <p:spPr>
          <a:xfrm>
            <a:off x="2391475" y="2651250"/>
            <a:ext cx="2925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t>Data collection</a:t>
            </a:r>
            <a:endParaRPr b="1" sz="2400"/>
          </a:p>
        </p:txBody>
      </p:sp>
      <p:sp>
        <p:nvSpPr>
          <p:cNvPr id="100" name="Google Shape;100;g3f73c59190b_0_264"/>
          <p:cNvSpPr txBox="1"/>
          <p:nvPr/>
        </p:nvSpPr>
        <p:spPr>
          <a:xfrm>
            <a:off x="5766275" y="3248100"/>
            <a:ext cx="23181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t>Familiarization</a:t>
            </a:r>
            <a:endParaRPr b="1" sz="2400"/>
          </a:p>
        </p:txBody>
      </p:sp>
      <p:sp>
        <p:nvSpPr>
          <p:cNvPr id="101" name="Google Shape;101;g3f73c59190b_0_264"/>
          <p:cNvSpPr txBox="1"/>
          <p:nvPr/>
        </p:nvSpPr>
        <p:spPr>
          <a:xfrm>
            <a:off x="5766275" y="6679900"/>
            <a:ext cx="23181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t>Theorizing</a:t>
            </a:r>
            <a:endParaRPr b="1" sz="2400"/>
          </a:p>
        </p:txBody>
      </p:sp>
      <p:sp>
        <p:nvSpPr>
          <p:cNvPr id="102" name="Google Shape;102;g3f73c59190b_0_264"/>
          <p:cNvSpPr txBox="1"/>
          <p:nvPr/>
        </p:nvSpPr>
        <p:spPr>
          <a:xfrm>
            <a:off x="1081775" y="6289613"/>
            <a:ext cx="23181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t>Reporting</a:t>
            </a:r>
            <a:endParaRPr b="1" sz="2400"/>
          </a:p>
        </p:txBody>
      </p:sp>
      <p:sp>
        <p:nvSpPr>
          <p:cNvPr id="103" name="Google Shape;103;g3f73c59190b_0_264"/>
          <p:cNvSpPr txBox="1"/>
          <p:nvPr/>
        </p:nvSpPr>
        <p:spPr>
          <a:xfrm>
            <a:off x="559600" y="8464250"/>
            <a:ext cx="169188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While iteration is useful, it is also often painful, mired with sunk costs that prevent researchers from abandoning choices and work they have already done. Sometimes time pressures force continuation on the chosen path.</a:t>
            </a:r>
            <a:br>
              <a:rPr lang="en-US" sz="2400"/>
            </a:br>
            <a:r>
              <a:rPr lang="en-US" sz="2400"/>
              <a:t> </a:t>
            </a:r>
            <a:endParaRPr sz="2400"/>
          </a:p>
          <a:p>
            <a:pPr indent="0" lvl="0" marL="0" rtl="0" algn="l">
              <a:spcBef>
                <a:spcPts val="0"/>
              </a:spcBef>
              <a:spcAft>
                <a:spcPts val="0"/>
              </a:spcAft>
              <a:buNone/>
            </a:pPr>
            <a:r>
              <a:rPr lang="en-US" sz="2400"/>
              <a:t>The more automated the research process is, the easier it becomes to rethink research and implement beneficial changes.</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08" name="Shape 108"/>
        <p:cNvGrpSpPr/>
        <p:nvPr/>
      </p:nvGrpSpPr>
      <p:grpSpPr>
        <a:xfrm>
          <a:off x="0" y="0"/>
          <a:ext cx="0" cy="0"/>
          <a:chOff x="0" y="0"/>
          <a:chExt cx="0" cy="0"/>
        </a:xfrm>
      </p:grpSpPr>
      <p:sp>
        <p:nvSpPr>
          <p:cNvPr id="109" name="Google Shape;109;g3f73c59190b_0_247"/>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ENDURING CONCERNS</a:t>
            </a:r>
            <a:endParaRPr b="0" i="0" sz="1800" u="none" cap="none" strike="noStrike">
              <a:solidFill>
                <a:schemeClr val="dk1"/>
              </a:solidFill>
              <a:latin typeface="Calibri"/>
              <a:ea typeface="Calibri"/>
              <a:cs typeface="Calibri"/>
              <a:sym typeface="Calibri"/>
            </a:endParaRPr>
          </a:p>
        </p:txBody>
      </p:sp>
      <p:sp>
        <p:nvSpPr>
          <p:cNvPr id="110" name="Google Shape;110;g3f73c59190b_0_247"/>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Thoughtful use of AI </a:t>
            </a:r>
            <a:endParaRPr b="0" i="0" sz="4500" u="none" cap="none" strike="noStrike">
              <a:solidFill>
                <a:schemeClr val="dk1"/>
              </a:solidFill>
              <a:latin typeface="Calibri"/>
              <a:ea typeface="Calibri"/>
              <a:cs typeface="Calibri"/>
              <a:sym typeface="Calibri"/>
            </a:endParaRPr>
          </a:p>
        </p:txBody>
      </p:sp>
      <p:sp>
        <p:nvSpPr>
          <p:cNvPr id="111" name="Google Shape;111;g3f73c59190b_0_247"/>
          <p:cNvSpPr/>
          <p:nvPr/>
        </p:nvSpPr>
        <p:spPr>
          <a:xfrm>
            <a:off x="1258500" y="2484175"/>
            <a:ext cx="7204800" cy="3393300"/>
          </a:xfrm>
          <a:prstGeom prst="wedgeRoundRectCallout">
            <a:avLst>
              <a:gd fmla="val -37377" name="adj1"/>
              <a:gd fmla="val 73533" name="adj2"/>
              <a:gd fmla="val 0" name="adj3"/>
            </a:avLst>
          </a:prstGeom>
          <a:solidFill>
            <a:srgbClr val="CFE2F3"/>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800"/>
              <a:buFont typeface="Arial"/>
              <a:buNone/>
            </a:pPr>
            <a:r>
              <a:rPr lang="en-US" sz="3800"/>
              <a:t>How to maintain transparency to what AI is doing?</a:t>
            </a:r>
            <a:endParaRPr sz="3800"/>
          </a:p>
          <a:p>
            <a:pPr indent="0" lvl="0" marL="457200" marR="0" rtl="0" algn="ctr">
              <a:lnSpc>
                <a:spcPct val="100000"/>
              </a:lnSpc>
              <a:spcBef>
                <a:spcPts val="0"/>
              </a:spcBef>
              <a:spcAft>
                <a:spcPts val="0"/>
              </a:spcAft>
              <a:buNone/>
            </a:pPr>
            <a:r>
              <a:rPr i="1" lang="en-US" sz="3800"/>
              <a:t>(For you &amp; your audience)</a:t>
            </a:r>
            <a:endParaRPr i="1" sz="3800"/>
          </a:p>
        </p:txBody>
      </p:sp>
      <p:sp>
        <p:nvSpPr>
          <p:cNvPr id="112" name="Google Shape;112;g3f73c59190b_0_247"/>
          <p:cNvSpPr/>
          <p:nvPr/>
        </p:nvSpPr>
        <p:spPr>
          <a:xfrm>
            <a:off x="10198125" y="2915775"/>
            <a:ext cx="7277700" cy="3393300"/>
          </a:xfrm>
          <a:prstGeom prst="wedgeRoundRectCallout">
            <a:avLst>
              <a:gd fmla="val 33845" name="adj1"/>
              <a:gd fmla="val 72918" name="adj2"/>
              <a:gd fmla="val 0" name="adj3"/>
            </a:avLst>
          </a:prstGeom>
          <a:solidFill>
            <a:srgbClr val="FFE599"/>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800"/>
              <a:buFont typeface="Arial"/>
              <a:buNone/>
            </a:pPr>
            <a:r>
              <a:rPr lang="en-US" sz="3800"/>
              <a:t>Is AI pushing me towards some direction, either because of tool design or model sycophancy?</a:t>
            </a:r>
            <a:endParaRPr b="0" i="0" sz="3800" u="none" cap="none" strike="noStrike">
              <a:solidFill>
                <a:srgbClr val="000000"/>
              </a:solidFill>
              <a:latin typeface="Arial"/>
              <a:ea typeface="Arial"/>
              <a:cs typeface="Arial"/>
              <a:sym typeface="Arial"/>
            </a:endParaRPr>
          </a:p>
        </p:txBody>
      </p:sp>
      <p:sp>
        <p:nvSpPr>
          <p:cNvPr id="113" name="Google Shape;113;g3f73c59190b_0_247"/>
          <p:cNvSpPr txBox="1"/>
          <p:nvPr/>
        </p:nvSpPr>
        <p:spPr>
          <a:xfrm>
            <a:off x="621825" y="8158050"/>
            <a:ext cx="168540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800"/>
              <a:t>When using AI tools, have you personally noticed these issues? </a:t>
            </a:r>
            <a:endParaRPr b="1" sz="2800"/>
          </a:p>
          <a:p>
            <a:pPr indent="-406400" lvl="0" marL="457200" rtl="0" algn="l">
              <a:spcBef>
                <a:spcPts val="0"/>
              </a:spcBef>
              <a:spcAft>
                <a:spcPts val="0"/>
              </a:spcAft>
              <a:buSzPts val="2800"/>
              <a:buAutoNum type="arabicParenBoth"/>
            </a:pPr>
            <a:r>
              <a:rPr lang="en-US" sz="2800"/>
              <a:t>AI outputs lack transparency, unclear how conclusions were reached and what they are based on</a:t>
            </a:r>
            <a:endParaRPr sz="2800"/>
          </a:p>
          <a:p>
            <a:pPr indent="-406400" lvl="0" marL="457200" rtl="0" algn="l">
              <a:spcBef>
                <a:spcPts val="0"/>
              </a:spcBef>
              <a:spcAft>
                <a:spcPts val="0"/>
              </a:spcAft>
              <a:buSzPts val="2800"/>
              <a:buAutoNum type="arabicParenBoth"/>
            </a:pPr>
            <a:r>
              <a:rPr lang="en-US" sz="2800"/>
              <a:t>You notice that AI led you down a path, either due to sycophantic following of your implied intent or </a:t>
            </a:r>
            <a:r>
              <a:rPr lang="en-US" sz="2800"/>
              <a:t>because</a:t>
            </a:r>
            <a:r>
              <a:rPr lang="en-US" sz="2800"/>
              <a:t> the tool was geared towards specific form of output (atheoretical, numbered lists, etc) </a:t>
            </a:r>
            <a:endParaRPr sz="2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18" name="Shape 118"/>
        <p:cNvGrpSpPr/>
        <p:nvPr/>
      </p:nvGrpSpPr>
      <p:grpSpPr>
        <a:xfrm>
          <a:off x="0" y="0"/>
          <a:ext cx="0" cy="0"/>
          <a:chOff x="0" y="0"/>
          <a:chExt cx="0" cy="0"/>
        </a:xfrm>
      </p:grpSpPr>
      <p:sp>
        <p:nvSpPr>
          <p:cNvPr id="119" name="Google Shape;119;g3f73c59190b_0_383"/>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DEMO DATASET</a:t>
            </a:r>
            <a:endParaRPr b="0" i="0" sz="1800" u="none" cap="none" strike="noStrike">
              <a:solidFill>
                <a:schemeClr val="dk1"/>
              </a:solidFill>
              <a:latin typeface="Calibri"/>
              <a:ea typeface="Calibri"/>
              <a:cs typeface="Calibri"/>
              <a:sym typeface="Calibri"/>
            </a:endParaRPr>
          </a:p>
        </p:txBody>
      </p:sp>
      <p:sp>
        <p:nvSpPr>
          <p:cNvPr id="120" name="Google Shape;120;g3f73c59190b_0_383"/>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We use Skimle to exemplify this, with demo dataset</a:t>
            </a:r>
            <a:endParaRPr b="0" i="0" sz="4500" u="none" cap="none" strike="noStrike">
              <a:solidFill>
                <a:schemeClr val="dk1"/>
              </a:solidFill>
              <a:latin typeface="Calibri"/>
              <a:ea typeface="Calibri"/>
              <a:cs typeface="Calibri"/>
              <a:sym typeface="Calibri"/>
            </a:endParaRPr>
          </a:p>
        </p:txBody>
      </p:sp>
      <p:pic>
        <p:nvPicPr>
          <p:cNvPr id="121" name="Google Shape;121;g3f73c59190b_0_383" title="Näyttökuva 2026-08-17 kello 23.14.34.png"/>
          <p:cNvPicPr preferRelativeResize="0"/>
          <p:nvPr/>
        </p:nvPicPr>
        <p:blipFill>
          <a:blip r:embed="rId3">
            <a:alphaModFix/>
          </a:blip>
          <a:stretch>
            <a:fillRect/>
          </a:stretch>
        </p:blipFill>
        <p:spPr>
          <a:xfrm>
            <a:off x="3355275" y="2394825"/>
            <a:ext cx="10893476" cy="4739300"/>
          </a:xfrm>
          <a:prstGeom prst="rect">
            <a:avLst/>
          </a:prstGeom>
          <a:noFill/>
          <a:ln>
            <a:noFill/>
          </a:ln>
        </p:spPr>
      </p:pic>
      <p:cxnSp>
        <p:nvCxnSpPr>
          <p:cNvPr id="122" name="Google Shape;122;g3f73c59190b_0_383"/>
          <p:cNvCxnSpPr/>
          <p:nvPr/>
        </p:nvCxnSpPr>
        <p:spPr>
          <a:xfrm flipH="1">
            <a:off x="13787925" y="5683925"/>
            <a:ext cx="1399200" cy="520800"/>
          </a:xfrm>
          <a:prstGeom prst="straightConnector1">
            <a:avLst/>
          </a:prstGeom>
          <a:noFill/>
          <a:ln cap="flat" cmpd="sng" w="76200">
            <a:solidFill>
              <a:srgbClr val="FF0000"/>
            </a:solidFill>
            <a:prstDash val="solid"/>
            <a:round/>
            <a:headEnd len="med" w="med" type="none"/>
            <a:tailEnd len="med" w="med" type="triangle"/>
          </a:ln>
        </p:spPr>
      </p:cxnSp>
      <p:sp>
        <p:nvSpPr>
          <p:cNvPr id="123" name="Google Shape;123;g3f73c59190b_0_383"/>
          <p:cNvSpPr txBox="1"/>
          <p:nvPr/>
        </p:nvSpPr>
        <p:spPr>
          <a:xfrm>
            <a:off x="15365725" y="5356500"/>
            <a:ext cx="2702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t>This!</a:t>
            </a:r>
            <a:endParaRPr sz="2800"/>
          </a:p>
        </p:txBody>
      </p:sp>
      <p:sp>
        <p:nvSpPr>
          <p:cNvPr id="124" name="Google Shape;124;g3f73c59190b_0_383"/>
          <p:cNvSpPr txBox="1"/>
          <p:nvPr/>
        </p:nvSpPr>
        <p:spPr>
          <a:xfrm>
            <a:off x="1494950" y="7797300"/>
            <a:ext cx="150912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t>Go to </a:t>
            </a:r>
            <a:r>
              <a:rPr lang="en-US" sz="2800" u="sng">
                <a:solidFill>
                  <a:schemeClr val="hlink"/>
                </a:solidFill>
                <a:hlinkClick r:id="rId4"/>
              </a:rPr>
              <a:t>https://skimle.com</a:t>
            </a:r>
            <a:r>
              <a:rPr lang="en-US" sz="2800"/>
              <a:t>, log in, create a new project, and click “Try a demo dataset”. Pick Consulting demo: Big trouble at BigBank.</a:t>
            </a:r>
            <a:endParaRPr sz="2800"/>
          </a:p>
          <a:p>
            <a:pPr indent="0" lvl="0" marL="0" rtl="0" algn="l">
              <a:spcBef>
                <a:spcPts val="0"/>
              </a:spcBef>
              <a:spcAft>
                <a:spcPts val="0"/>
              </a:spcAft>
              <a:buNone/>
            </a:pPr>
            <a:r>
              <a:t/>
            </a:r>
            <a:endParaRPr sz="2800"/>
          </a:p>
          <a:p>
            <a:pPr indent="0" lvl="0" marL="0" rtl="0" algn="l">
              <a:spcBef>
                <a:spcPts val="0"/>
              </a:spcBef>
              <a:spcAft>
                <a:spcPts val="0"/>
              </a:spcAft>
              <a:buNone/>
            </a:pPr>
            <a:r>
              <a:rPr lang="en-US" sz="2800"/>
              <a:t>Note: Skimle will add more diverse demo datasets covering various types of qualitative data.</a:t>
            </a:r>
            <a:endParaRPr sz="2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29" name="Shape 129"/>
        <p:cNvGrpSpPr/>
        <p:nvPr/>
      </p:nvGrpSpPr>
      <p:grpSpPr>
        <a:xfrm>
          <a:off x="0" y="0"/>
          <a:ext cx="0" cy="0"/>
          <a:chOff x="0" y="0"/>
          <a:chExt cx="0" cy="0"/>
        </a:xfrm>
      </p:grpSpPr>
      <p:sp>
        <p:nvSpPr>
          <p:cNvPr id="130" name="Google Shape;130;g3f73c59190b_0_81"/>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i="0" lang="en-US" sz="1800" u="none" cap="none" strike="noStrike">
                <a:solidFill>
                  <a:srgbClr val="1E9B8A"/>
                </a:solidFill>
                <a:latin typeface="Arial"/>
                <a:ea typeface="Arial"/>
                <a:cs typeface="Arial"/>
                <a:sym typeface="Arial"/>
              </a:rPr>
              <a:t>AGENDA</a:t>
            </a:r>
            <a:endParaRPr b="0" i="0" sz="1800" u="none" cap="none" strike="noStrike">
              <a:solidFill>
                <a:schemeClr val="dk1"/>
              </a:solidFill>
              <a:latin typeface="Calibri"/>
              <a:ea typeface="Calibri"/>
              <a:cs typeface="Calibri"/>
              <a:sym typeface="Calibri"/>
            </a:endParaRPr>
          </a:p>
        </p:txBody>
      </p:sp>
      <p:sp>
        <p:nvSpPr>
          <p:cNvPr id="131" name="Google Shape;131;g3f73c59190b_0_81"/>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chemeClr val="dk1"/>
                </a:solidFill>
              </a:rPr>
              <a:t>The first step</a:t>
            </a:r>
            <a:endParaRPr b="1" i="0" sz="4500" u="none" cap="none" strike="noStrike">
              <a:solidFill>
                <a:schemeClr val="dk1"/>
              </a:solidFill>
            </a:endParaRPr>
          </a:p>
        </p:txBody>
      </p:sp>
      <p:sp>
        <p:nvSpPr>
          <p:cNvPr id="132" name="Google Shape;132;g3f73c59190b_0_81"/>
          <p:cNvSpPr/>
          <p:nvPr/>
        </p:nvSpPr>
        <p:spPr>
          <a:xfrm>
            <a:off x="1825025" y="2731450"/>
            <a:ext cx="13986300" cy="6810000"/>
          </a:xfrm>
          <a:prstGeom prst="roundRect">
            <a:avLst>
              <a:gd fmla="val 3135" name="adj"/>
            </a:avLst>
          </a:prstGeom>
          <a:solidFill>
            <a:srgbClr val="FFFFFF"/>
          </a:solidFill>
          <a:ln cap="flat" cmpd="sng" w="9525">
            <a:solidFill>
              <a:srgbClr val="E3E8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nvGrpSpPr>
          <p:cNvPr id="133" name="Google Shape;133;g3f73c59190b_0_81"/>
          <p:cNvGrpSpPr/>
          <p:nvPr/>
        </p:nvGrpSpPr>
        <p:grpSpPr>
          <a:xfrm>
            <a:off x="2286000" y="3143250"/>
            <a:ext cx="13011150" cy="419100"/>
            <a:chOff x="0" y="0"/>
            <a:chExt cx="13011150" cy="419100"/>
          </a:xfrm>
        </p:grpSpPr>
        <p:sp>
          <p:nvSpPr>
            <p:cNvPr id="134" name="Google Shape;134;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35" name="Google Shape;135;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1</a:t>
              </a:r>
              <a:endParaRPr b="1" sz="1650">
                <a:solidFill>
                  <a:srgbClr val="1E9B8A"/>
                </a:solidFill>
                <a:latin typeface="Arial"/>
                <a:ea typeface="Arial"/>
                <a:cs typeface="Arial"/>
                <a:sym typeface="Arial"/>
              </a:endParaRPr>
            </a:p>
          </p:txBody>
        </p:sp>
        <p:sp>
          <p:nvSpPr>
            <p:cNvPr id="136" name="Google Shape;136;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lang="en-US" sz="2400">
                  <a:solidFill>
                    <a:srgbClr val="000000"/>
                  </a:solidFill>
                </a:rPr>
                <a:t>The qualitative research cycle</a:t>
              </a:r>
              <a:endParaRPr sz="2400">
                <a:solidFill>
                  <a:srgbClr val="000000"/>
                </a:solidFill>
              </a:endParaRPr>
            </a:p>
          </p:txBody>
        </p:sp>
      </p:grpSp>
      <p:grpSp>
        <p:nvGrpSpPr>
          <p:cNvPr id="137" name="Google Shape;137;g3f73c59190b_0_81"/>
          <p:cNvGrpSpPr/>
          <p:nvPr/>
        </p:nvGrpSpPr>
        <p:grpSpPr>
          <a:xfrm>
            <a:off x="2286000" y="4191000"/>
            <a:ext cx="13011150" cy="419100"/>
            <a:chOff x="0" y="0"/>
            <a:chExt cx="13011150" cy="419100"/>
          </a:xfrm>
        </p:grpSpPr>
        <p:sp>
          <p:nvSpPr>
            <p:cNvPr id="138" name="Google Shape;138;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39" name="Google Shape;139;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2</a:t>
              </a:r>
              <a:endParaRPr b="1" sz="1650">
                <a:solidFill>
                  <a:srgbClr val="1E9B8A"/>
                </a:solidFill>
                <a:latin typeface="Arial"/>
                <a:ea typeface="Arial"/>
                <a:cs typeface="Arial"/>
                <a:sym typeface="Arial"/>
              </a:endParaRPr>
            </a:p>
          </p:txBody>
        </p:sp>
        <p:sp>
          <p:nvSpPr>
            <p:cNvPr id="140" name="Google Shape;140;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1A2423"/>
                  </a:solidFill>
                </a:rPr>
                <a:t>Design stage: Planning your study and interview guide</a:t>
              </a:r>
              <a:endParaRPr b="1" sz="2400">
                <a:solidFill>
                  <a:srgbClr val="1A2423"/>
                </a:solidFill>
              </a:endParaRPr>
            </a:p>
          </p:txBody>
        </p:sp>
      </p:grpSp>
      <p:grpSp>
        <p:nvGrpSpPr>
          <p:cNvPr id="141" name="Google Shape;141;g3f73c59190b_0_81"/>
          <p:cNvGrpSpPr/>
          <p:nvPr/>
        </p:nvGrpSpPr>
        <p:grpSpPr>
          <a:xfrm>
            <a:off x="2286000" y="5238750"/>
            <a:ext cx="13011150" cy="419100"/>
            <a:chOff x="0" y="0"/>
            <a:chExt cx="13011150" cy="419100"/>
          </a:xfrm>
        </p:grpSpPr>
        <p:sp>
          <p:nvSpPr>
            <p:cNvPr id="142" name="Google Shape;142;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43" name="Google Shape;143;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3</a:t>
              </a:r>
              <a:endParaRPr b="1" sz="1650">
                <a:solidFill>
                  <a:srgbClr val="1E9B8A"/>
                </a:solidFill>
                <a:latin typeface="Arial"/>
                <a:ea typeface="Arial"/>
                <a:cs typeface="Arial"/>
                <a:sym typeface="Arial"/>
              </a:endParaRPr>
            </a:p>
          </p:txBody>
        </p:sp>
        <p:sp>
          <p:nvSpPr>
            <p:cNvPr id="144" name="Google Shape;144;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000000"/>
                  </a:solidFill>
                  <a:latin typeface="Arial"/>
                  <a:ea typeface="Arial"/>
                  <a:cs typeface="Arial"/>
                  <a:sym typeface="Arial"/>
                </a:rPr>
                <a:t>Data generation &amp; organizing: Collecting data, transcription, metadata, organization</a:t>
              </a:r>
              <a:endParaRPr b="0" sz="2400">
                <a:solidFill>
                  <a:srgbClr val="000000"/>
                </a:solidFill>
                <a:latin typeface="Arial"/>
                <a:ea typeface="Arial"/>
                <a:cs typeface="Arial"/>
                <a:sym typeface="Arial"/>
              </a:endParaRPr>
            </a:p>
          </p:txBody>
        </p:sp>
      </p:grpSp>
      <p:grpSp>
        <p:nvGrpSpPr>
          <p:cNvPr id="145" name="Google Shape;145;g3f73c59190b_0_81"/>
          <p:cNvGrpSpPr/>
          <p:nvPr/>
        </p:nvGrpSpPr>
        <p:grpSpPr>
          <a:xfrm>
            <a:off x="2286000" y="6286500"/>
            <a:ext cx="13011150" cy="419100"/>
            <a:chOff x="0" y="0"/>
            <a:chExt cx="13011150" cy="419100"/>
          </a:xfrm>
        </p:grpSpPr>
        <p:sp>
          <p:nvSpPr>
            <p:cNvPr id="146" name="Google Shape;146;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47" name="Google Shape;147;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4</a:t>
              </a:r>
              <a:endParaRPr b="1" sz="1650">
                <a:solidFill>
                  <a:srgbClr val="1E9B8A"/>
                </a:solidFill>
                <a:latin typeface="Arial"/>
                <a:ea typeface="Arial"/>
                <a:cs typeface="Arial"/>
                <a:sym typeface="Arial"/>
              </a:endParaRPr>
            </a:p>
          </p:txBody>
        </p:sp>
        <p:sp>
          <p:nvSpPr>
            <p:cNvPr id="148" name="Google Shape;148;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Familiarization: Document summaries, first</a:t>
              </a:r>
              <a:r>
                <a:rPr lang="en-US" sz="2400">
                  <a:solidFill>
                    <a:srgbClr val="1A2423"/>
                  </a:solidFill>
                </a:rPr>
                <a:t>-</a:t>
              </a:r>
              <a:r>
                <a:rPr b="0" lang="en-US" sz="2400">
                  <a:solidFill>
                    <a:srgbClr val="1A2423"/>
                  </a:solidFill>
                  <a:latin typeface="Arial"/>
                  <a:ea typeface="Arial"/>
                  <a:cs typeface="Arial"/>
                  <a:sym typeface="Arial"/>
                </a:rPr>
                <a:t>order coding, emergent themes</a:t>
              </a:r>
              <a:endParaRPr b="0" sz="2400">
                <a:solidFill>
                  <a:srgbClr val="1A2423"/>
                </a:solidFill>
                <a:latin typeface="Arial"/>
                <a:ea typeface="Arial"/>
                <a:cs typeface="Arial"/>
                <a:sym typeface="Arial"/>
              </a:endParaRPr>
            </a:p>
          </p:txBody>
        </p:sp>
      </p:grpSp>
      <p:grpSp>
        <p:nvGrpSpPr>
          <p:cNvPr id="149" name="Google Shape;149;g3f73c59190b_0_81"/>
          <p:cNvGrpSpPr/>
          <p:nvPr/>
        </p:nvGrpSpPr>
        <p:grpSpPr>
          <a:xfrm>
            <a:off x="2286000" y="7334250"/>
            <a:ext cx="13011150" cy="419100"/>
            <a:chOff x="0" y="0"/>
            <a:chExt cx="13011150" cy="419100"/>
          </a:xfrm>
        </p:grpSpPr>
        <p:sp>
          <p:nvSpPr>
            <p:cNvPr id="150" name="Google Shape;150;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51" name="Google Shape;151;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5</a:t>
              </a:r>
              <a:endParaRPr b="1" sz="1650">
                <a:solidFill>
                  <a:srgbClr val="1E9B8A"/>
                </a:solidFill>
                <a:latin typeface="Arial"/>
                <a:ea typeface="Arial"/>
                <a:cs typeface="Arial"/>
                <a:sym typeface="Arial"/>
              </a:endParaRPr>
            </a:p>
          </p:txBody>
        </p:sp>
        <p:sp>
          <p:nvSpPr>
            <p:cNvPr id="152" name="Google Shape;152;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Theorizing: </a:t>
              </a:r>
              <a:r>
                <a:rPr lang="en-US" sz="2400">
                  <a:solidFill>
                    <a:srgbClr val="1A2423"/>
                  </a:solidFill>
                </a:rPr>
                <a:t>T</a:t>
              </a:r>
              <a:r>
                <a:rPr b="0" lang="en-US" sz="2400">
                  <a:solidFill>
                    <a:srgbClr val="1A2423"/>
                  </a:solidFill>
                  <a:latin typeface="Arial"/>
                  <a:ea typeface="Arial"/>
                  <a:cs typeface="Arial"/>
                  <a:sym typeface="Arial"/>
                </a:rPr>
                <a:t>heory-oriented categories, structured comparisons, alternative explanations</a:t>
              </a:r>
              <a:endParaRPr b="0" sz="2400">
                <a:solidFill>
                  <a:srgbClr val="1A2423"/>
                </a:solidFill>
                <a:latin typeface="Arial"/>
                <a:ea typeface="Arial"/>
                <a:cs typeface="Arial"/>
                <a:sym typeface="Arial"/>
              </a:endParaRPr>
            </a:p>
          </p:txBody>
        </p:sp>
      </p:grpSp>
      <p:grpSp>
        <p:nvGrpSpPr>
          <p:cNvPr id="153" name="Google Shape;153;g3f73c59190b_0_81"/>
          <p:cNvGrpSpPr/>
          <p:nvPr/>
        </p:nvGrpSpPr>
        <p:grpSpPr>
          <a:xfrm>
            <a:off x="2286000" y="8382000"/>
            <a:ext cx="13011150" cy="419100"/>
            <a:chOff x="0" y="0"/>
            <a:chExt cx="13011150" cy="419100"/>
          </a:xfrm>
        </p:grpSpPr>
        <p:sp>
          <p:nvSpPr>
            <p:cNvPr id="154" name="Google Shape;154;g3f73c59190b_0_81"/>
            <p:cNvSpPr/>
            <p:nvPr/>
          </p:nvSpPr>
          <p:spPr>
            <a:xfrm>
              <a:off x="0" y="0"/>
              <a:ext cx="419100" cy="4191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55" name="Google Shape;155;g3f73c59190b_0_81"/>
            <p:cNvSpPr txBox="1"/>
            <p:nvPr/>
          </p:nvSpPr>
          <p:spPr>
            <a:xfrm>
              <a:off x="0" y="0"/>
              <a:ext cx="4191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US" sz="1650">
                  <a:solidFill>
                    <a:srgbClr val="1E9B8A"/>
                  </a:solidFill>
                  <a:latin typeface="Arial"/>
                  <a:ea typeface="Arial"/>
                  <a:cs typeface="Arial"/>
                  <a:sym typeface="Arial"/>
                </a:rPr>
                <a:t>6</a:t>
              </a:r>
              <a:endParaRPr b="1" sz="1650">
                <a:solidFill>
                  <a:srgbClr val="1E9B8A"/>
                </a:solidFill>
                <a:latin typeface="Arial"/>
                <a:ea typeface="Arial"/>
                <a:cs typeface="Arial"/>
                <a:sym typeface="Arial"/>
              </a:endParaRPr>
            </a:p>
          </p:txBody>
        </p:sp>
        <p:sp>
          <p:nvSpPr>
            <p:cNvPr id="156" name="Google Shape;156;g3f73c59190b_0_81"/>
            <p:cNvSpPr txBox="1"/>
            <p:nvPr/>
          </p:nvSpPr>
          <p:spPr>
            <a:xfrm>
              <a:off x="628650" y="0"/>
              <a:ext cx="12382500" cy="419100"/>
            </a:xfrm>
            <a:prstGeom prst="rect">
              <a:avLst/>
            </a:prstGeom>
            <a:solidFill>
              <a:srgbClr val="000000">
                <a:alpha val="0"/>
              </a:srgbClr>
            </a:solidFill>
            <a:ln>
              <a:noFill/>
            </a:ln>
          </p:spPr>
          <p:txBody>
            <a:bodyPr anchorCtr="0" anchor="ctr" bIns="0" lIns="0" spcFirstLastPara="1" rIns="0" wrap="square" tIns="0">
              <a:noAutofit/>
            </a:bodyPr>
            <a:lstStyle/>
            <a:p>
              <a:pPr indent="0" lvl="0" marL="0" rtl="0" algn="l">
                <a:spcBef>
                  <a:spcPts val="0"/>
                </a:spcBef>
                <a:spcAft>
                  <a:spcPts val="0"/>
                </a:spcAft>
                <a:buNone/>
              </a:pPr>
              <a:r>
                <a:rPr b="0" lang="en-US" sz="2400">
                  <a:solidFill>
                    <a:srgbClr val="1A2423"/>
                  </a:solidFill>
                  <a:latin typeface="Arial"/>
                  <a:ea typeface="Arial"/>
                  <a:cs typeface="Arial"/>
                  <a:sym typeface="Arial"/>
                </a:rPr>
                <a:t>Finalizing your manuscript: tables, power quotes, etc.</a:t>
              </a:r>
              <a:endParaRPr b="0" sz="2400">
                <a:solidFill>
                  <a:srgbClr val="1A2423"/>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9F4EE"/>
        </a:solidFill>
      </p:bgPr>
    </p:bg>
    <p:spTree>
      <p:nvGrpSpPr>
        <p:cNvPr id="161" name="Shape 161"/>
        <p:cNvGrpSpPr/>
        <p:nvPr/>
      </p:nvGrpSpPr>
      <p:grpSpPr>
        <a:xfrm>
          <a:off x="0" y="0"/>
          <a:ext cx="0" cy="0"/>
          <a:chOff x="0" y="0"/>
          <a:chExt cx="0" cy="0"/>
        </a:xfrm>
      </p:grpSpPr>
      <p:sp>
        <p:nvSpPr>
          <p:cNvPr id="162" name="Google Shape;162;g3f73c59190b_0_316"/>
          <p:cNvSpPr/>
          <p:nvPr/>
        </p:nvSpPr>
        <p:spPr>
          <a:xfrm>
            <a:off x="1047750" y="762000"/>
            <a:ext cx="17811900" cy="3048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1E9B8A"/>
              </a:buClr>
              <a:buSzPts val="1800"/>
              <a:buFont typeface="Arial"/>
              <a:buNone/>
            </a:pPr>
            <a:r>
              <a:rPr b="1" lang="en-US" sz="1800">
                <a:solidFill>
                  <a:srgbClr val="1E9B8A"/>
                </a:solidFill>
              </a:rPr>
              <a:t>RESEARCH DESIGN</a:t>
            </a:r>
            <a:endParaRPr b="0" i="0" sz="1800" u="none" cap="none" strike="noStrike">
              <a:solidFill>
                <a:schemeClr val="dk1"/>
              </a:solidFill>
              <a:latin typeface="Calibri"/>
              <a:ea typeface="Calibri"/>
              <a:cs typeface="Calibri"/>
              <a:sym typeface="Calibri"/>
            </a:endParaRPr>
          </a:p>
        </p:txBody>
      </p:sp>
      <p:sp>
        <p:nvSpPr>
          <p:cNvPr id="163" name="Google Shape;163;g3f73c59190b_0_316"/>
          <p:cNvSpPr/>
          <p:nvPr/>
        </p:nvSpPr>
        <p:spPr>
          <a:xfrm>
            <a:off x="1047750" y="1143000"/>
            <a:ext cx="17811900" cy="709500"/>
          </a:xfrm>
          <a:prstGeom prst="rect">
            <a:avLst/>
          </a:prstGeom>
          <a:noFill/>
          <a:ln>
            <a:noFill/>
          </a:ln>
        </p:spPr>
        <p:txBody>
          <a:bodyPr anchorCtr="0" anchor="t" bIns="25400" lIns="25400" spcFirstLastPara="1" rIns="25400" wrap="square" tIns="25400">
            <a:noAutofit/>
          </a:bodyPr>
          <a:lstStyle/>
          <a:p>
            <a:pPr indent="0" lvl="0" marL="0" marR="0" rtl="0" algn="l">
              <a:lnSpc>
                <a:spcPct val="100000"/>
              </a:lnSpc>
              <a:spcBef>
                <a:spcPts val="0"/>
              </a:spcBef>
              <a:spcAft>
                <a:spcPts val="0"/>
              </a:spcAft>
              <a:buClr>
                <a:srgbClr val="0F1F1C"/>
              </a:buClr>
              <a:buSzPts val="4500"/>
              <a:buFont typeface="Arial"/>
              <a:buNone/>
            </a:pPr>
            <a:r>
              <a:rPr b="1" lang="en-US" sz="4500">
                <a:solidFill>
                  <a:srgbClr val="0F1F1C"/>
                </a:solidFill>
              </a:rPr>
              <a:t>Leveraging AI in your study design</a:t>
            </a:r>
            <a:endParaRPr b="0" i="0" sz="4500" u="none" cap="none" strike="noStrike">
              <a:solidFill>
                <a:schemeClr val="dk1"/>
              </a:solidFill>
              <a:latin typeface="Calibri"/>
              <a:ea typeface="Calibri"/>
              <a:cs typeface="Calibri"/>
              <a:sym typeface="Calibri"/>
            </a:endParaRPr>
          </a:p>
        </p:txBody>
      </p:sp>
      <p:pic>
        <p:nvPicPr>
          <p:cNvPr id="164" name="Google Shape;164;g3f73c59190b_0_316"/>
          <p:cNvPicPr preferRelativeResize="0"/>
          <p:nvPr/>
        </p:nvPicPr>
        <p:blipFill>
          <a:blip r:embed="rId3">
            <a:alphaModFix/>
          </a:blip>
          <a:stretch>
            <a:fillRect/>
          </a:stretch>
        </p:blipFill>
        <p:spPr>
          <a:xfrm>
            <a:off x="11121025" y="3418775"/>
            <a:ext cx="6686550" cy="4457700"/>
          </a:xfrm>
          <a:prstGeom prst="rect">
            <a:avLst/>
          </a:prstGeom>
          <a:noFill/>
          <a:ln>
            <a:noFill/>
          </a:ln>
        </p:spPr>
      </p:pic>
      <p:grpSp>
        <p:nvGrpSpPr>
          <p:cNvPr id="165" name="Google Shape;165;g3f73c59190b_0_316"/>
          <p:cNvGrpSpPr/>
          <p:nvPr/>
        </p:nvGrpSpPr>
        <p:grpSpPr>
          <a:xfrm>
            <a:off x="1047750" y="2762250"/>
            <a:ext cx="9525000" cy="1047900"/>
            <a:chOff x="0" y="0"/>
            <a:chExt cx="9525000" cy="1047900"/>
          </a:xfrm>
        </p:grpSpPr>
        <p:sp>
          <p:nvSpPr>
            <p:cNvPr id="166" name="Google Shape;166;g3f73c59190b_0_316"/>
            <p:cNvSpPr/>
            <p:nvPr/>
          </p:nvSpPr>
          <p:spPr>
            <a:xfrm>
              <a:off x="0" y="0"/>
              <a:ext cx="666900" cy="6669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67" name="Google Shape;167;g3f73c59190b_0_316"/>
            <p:cNvSpPr txBox="1"/>
            <p:nvPr/>
          </p:nvSpPr>
          <p:spPr>
            <a:xfrm>
              <a:off x="0" y="0"/>
              <a:ext cx="666900" cy="666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US" sz="2400">
                  <a:solidFill>
                    <a:srgbClr val="1E9B8A"/>
                  </a:solidFill>
                  <a:latin typeface="Arial"/>
                  <a:ea typeface="Arial"/>
                  <a:cs typeface="Arial"/>
                  <a:sym typeface="Arial"/>
                </a:rPr>
                <a:t>1</a:t>
              </a:r>
              <a:endParaRPr b="1" sz="2400">
                <a:solidFill>
                  <a:srgbClr val="1E9B8A"/>
                </a:solidFill>
                <a:latin typeface="Arial"/>
                <a:ea typeface="Arial"/>
                <a:cs typeface="Arial"/>
                <a:sym typeface="Arial"/>
              </a:endParaRPr>
            </a:p>
          </p:txBody>
        </p:sp>
        <p:sp>
          <p:nvSpPr>
            <p:cNvPr id="168" name="Google Shape;168;g3f73c59190b_0_316"/>
            <p:cNvSpPr txBox="1"/>
            <p:nvPr/>
          </p:nvSpPr>
          <p:spPr>
            <a:xfrm>
              <a:off x="952500" y="0"/>
              <a:ext cx="8572500" cy="10479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0F1F1C"/>
                  </a:solidFill>
                  <a:latin typeface="Arial"/>
                  <a:ea typeface="Arial"/>
                  <a:cs typeface="Arial"/>
                  <a:sym typeface="Arial"/>
                </a:rPr>
                <a:t>Synthesize existing research and concepts</a:t>
              </a:r>
              <a:endParaRPr b="1" sz="2400">
                <a:solidFill>
                  <a:srgbClr val="0F1F1C"/>
                </a:solidFill>
                <a:latin typeface="Arial"/>
                <a:ea typeface="Arial"/>
                <a:cs typeface="Arial"/>
                <a:sym typeface="Arial"/>
              </a:endParaRPr>
            </a:p>
            <a:p>
              <a:pPr indent="0" lvl="0" marL="0" rtl="0" algn="l">
                <a:spcBef>
                  <a:spcPts val="375"/>
                </a:spcBef>
                <a:spcAft>
                  <a:spcPts val="0"/>
                </a:spcAft>
                <a:buNone/>
              </a:pPr>
              <a:r>
                <a:rPr b="0" lang="en-US" sz="1800">
                  <a:solidFill>
                    <a:srgbClr val="556660"/>
                  </a:solidFill>
                  <a:latin typeface="Arial"/>
                  <a:ea typeface="Arial"/>
                  <a:cs typeface="Arial"/>
                  <a:sym typeface="Arial"/>
                </a:rPr>
                <a:t>e.g. with NotebookLM</a:t>
              </a:r>
              <a:endParaRPr b="0" sz="1800">
                <a:solidFill>
                  <a:srgbClr val="556660"/>
                </a:solidFill>
                <a:latin typeface="Arial"/>
                <a:ea typeface="Arial"/>
                <a:cs typeface="Arial"/>
                <a:sym typeface="Arial"/>
              </a:endParaRPr>
            </a:p>
          </p:txBody>
        </p:sp>
      </p:grpSp>
      <p:grpSp>
        <p:nvGrpSpPr>
          <p:cNvPr id="169" name="Google Shape;169;g3f73c59190b_0_316"/>
          <p:cNvGrpSpPr/>
          <p:nvPr/>
        </p:nvGrpSpPr>
        <p:grpSpPr>
          <a:xfrm>
            <a:off x="1047750" y="4191000"/>
            <a:ext cx="9525000" cy="1047900"/>
            <a:chOff x="0" y="0"/>
            <a:chExt cx="9525000" cy="1047900"/>
          </a:xfrm>
        </p:grpSpPr>
        <p:sp>
          <p:nvSpPr>
            <p:cNvPr id="170" name="Google Shape;170;g3f73c59190b_0_316"/>
            <p:cNvSpPr/>
            <p:nvPr/>
          </p:nvSpPr>
          <p:spPr>
            <a:xfrm>
              <a:off x="0" y="0"/>
              <a:ext cx="666900" cy="6669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71" name="Google Shape;171;g3f73c59190b_0_316"/>
            <p:cNvSpPr txBox="1"/>
            <p:nvPr/>
          </p:nvSpPr>
          <p:spPr>
            <a:xfrm>
              <a:off x="0" y="0"/>
              <a:ext cx="666900" cy="666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US" sz="2400">
                  <a:solidFill>
                    <a:srgbClr val="1E9B8A"/>
                  </a:solidFill>
                  <a:latin typeface="Arial"/>
                  <a:ea typeface="Arial"/>
                  <a:cs typeface="Arial"/>
                  <a:sym typeface="Arial"/>
                </a:rPr>
                <a:t>2</a:t>
              </a:r>
              <a:endParaRPr b="1" sz="2400">
                <a:solidFill>
                  <a:srgbClr val="1E9B8A"/>
                </a:solidFill>
                <a:latin typeface="Arial"/>
                <a:ea typeface="Arial"/>
                <a:cs typeface="Arial"/>
                <a:sym typeface="Arial"/>
              </a:endParaRPr>
            </a:p>
          </p:txBody>
        </p:sp>
        <p:sp>
          <p:nvSpPr>
            <p:cNvPr id="172" name="Google Shape;172;g3f73c59190b_0_316"/>
            <p:cNvSpPr txBox="1"/>
            <p:nvPr/>
          </p:nvSpPr>
          <p:spPr>
            <a:xfrm>
              <a:off x="952500" y="0"/>
              <a:ext cx="8572500" cy="10479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0F1F1C"/>
                  </a:solidFill>
                  <a:latin typeface="Arial"/>
                  <a:ea typeface="Arial"/>
                  <a:cs typeface="Arial"/>
                  <a:sym typeface="Arial"/>
                </a:rPr>
                <a:t>Familiarization with research context</a:t>
              </a:r>
              <a:endParaRPr b="1" sz="2400">
                <a:solidFill>
                  <a:srgbClr val="0F1F1C"/>
                </a:solidFill>
                <a:latin typeface="Arial"/>
                <a:ea typeface="Arial"/>
                <a:cs typeface="Arial"/>
                <a:sym typeface="Arial"/>
              </a:endParaRPr>
            </a:p>
            <a:p>
              <a:pPr indent="0" lvl="0" marL="0" rtl="0" algn="l">
                <a:spcBef>
                  <a:spcPts val="375"/>
                </a:spcBef>
                <a:spcAft>
                  <a:spcPts val="0"/>
                </a:spcAft>
                <a:buNone/>
              </a:pPr>
              <a:r>
                <a:rPr b="0" lang="en-US" sz="1800">
                  <a:solidFill>
                    <a:srgbClr val="556660"/>
                  </a:solidFill>
                  <a:latin typeface="Arial"/>
                  <a:ea typeface="Arial"/>
                  <a:cs typeface="Arial"/>
                  <a:sym typeface="Arial"/>
                </a:rPr>
                <a:t>with generic chatbots</a:t>
              </a:r>
              <a:endParaRPr b="0" sz="1800">
                <a:solidFill>
                  <a:srgbClr val="556660"/>
                </a:solidFill>
                <a:latin typeface="Arial"/>
                <a:ea typeface="Arial"/>
                <a:cs typeface="Arial"/>
                <a:sym typeface="Arial"/>
              </a:endParaRPr>
            </a:p>
          </p:txBody>
        </p:sp>
      </p:grpSp>
      <p:grpSp>
        <p:nvGrpSpPr>
          <p:cNvPr id="173" name="Google Shape;173;g3f73c59190b_0_316"/>
          <p:cNvGrpSpPr/>
          <p:nvPr/>
        </p:nvGrpSpPr>
        <p:grpSpPr>
          <a:xfrm>
            <a:off x="1047750" y="5619750"/>
            <a:ext cx="9525000" cy="1047900"/>
            <a:chOff x="0" y="0"/>
            <a:chExt cx="9525000" cy="1047900"/>
          </a:xfrm>
        </p:grpSpPr>
        <p:sp>
          <p:nvSpPr>
            <p:cNvPr id="174" name="Google Shape;174;g3f73c59190b_0_316"/>
            <p:cNvSpPr/>
            <p:nvPr/>
          </p:nvSpPr>
          <p:spPr>
            <a:xfrm>
              <a:off x="0" y="0"/>
              <a:ext cx="666900" cy="666900"/>
            </a:xfrm>
            <a:prstGeom prst="ellipse">
              <a:avLst/>
            </a:prstGeom>
            <a:solidFill>
              <a:srgbClr val="CFEFE6"/>
            </a:solidFill>
            <a:ln>
              <a:noFill/>
            </a:ln>
          </p:spPr>
          <p:txBody>
            <a:bodyPr anchorCtr="0" anchor="ctr" bIns="0" lIns="0" spcFirstLastPara="1" rIns="0" wrap="square" tIns="0">
              <a:noAutofit/>
            </a:bodyPr>
            <a:lstStyle/>
            <a:p>
              <a:pPr indent="0" lvl="0" marL="0" rtl="0" algn="l">
                <a:spcBef>
                  <a:spcPts val="0"/>
                </a:spcBef>
                <a:spcAft>
                  <a:spcPts val="0"/>
                </a:spcAft>
                <a:buNone/>
              </a:pPr>
              <a:r>
                <a:t/>
              </a:r>
              <a:endParaRPr/>
            </a:p>
          </p:txBody>
        </p:sp>
        <p:sp>
          <p:nvSpPr>
            <p:cNvPr id="175" name="Google Shape;175;g3f73c59190b_0_316"/>
            <p:cNvSpPr txBox="1"/>
            <p:nvPr/>
          </p:nvSpPr>
          <p:spPr>
            <a:xfrm>
              <a:off x="0" y="0"/>
              <a:ext cx="666900" cy="6669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US" sz="2400">
                  <a:solidFill>
                    <a:srgbClr val="1E9B8A"/>
                  </a:solidFill>
                  <a:latin typeface="Arial"/>
                  <a:ea typeface="Arial"/>
                  <a:cs typeface="Arial"/>
                  <a:sym typeface="Arial"/>
                </a:rPr>
                <a:t>3</a:t>
              </a:r>
              <a:endParaRPr b="1" sz="2400">
                <a:solidFill>
                  <a:srgbClr val="1E9B8A"/>
                </a:solidFill>
                <a:latin typeface="Arial"/>
                <a:ea typeface="Arial"/>
                <a:cs typeface="Arial"/>
                <a:sym typeface="Arial"/>
              </a:endParaRPr>
            </a:p>
          </p:txBody>
        </p:sp>
        <p:sp>
          <p:nvSpPr>
            <p:cNvPr id="176" name="Google Shape;176;g3f73c59190b_0_316"/>
            <p:cNvSpPr txBox="1"/>
            <p:nvPr/>
          </p:nvSpPr>
          <p:spPr>
            <a:xfrm>
              <a:off x="952500" y="0"/>
              <a:ext cx="8572500" cy="10479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b="1" lang="en-US" sz="2400">
                  <a:solidFill>
                    <a:srgbClr val="0F1F1C"/>
                  </a:solidFill>
                  <a:latin typeface="Arial"/>
                  <a:ea typeface="Arial"/>
                  <a:cs typeface="Arial"/>
                  <a:sym typeface="Arial"/>
                </a:rPr>
                <a:t>Ask feedback on your interview guide</a:t>
              </a:r>
              <a:endParaRPr b="1" sz="2400">
                <a:solidFill>
                  <a:srgbClr val="0F1F1C"/>
                </a:solidFill>
                <a:latin typeface="Arial"/>
                <a:ea typeface="Arial"/>
                <a:cs typeface="Arial"/>
                <a:sym typeface="Arial"/>
              </a:endParaRPr>
            </a:p>
            <a:p>
              <a:pPr indent="0" lvl="0" marL="0" rtl="0" algn="l">
                <a:spcBef>
                  <a:spcPts val="375"/>
                </a:spcBef>
                <a:spcAft>
                  <a:spcPts val="0"/>
                </a:spcAft>
                <a:buNone/>
              </a:pPr>
              <a:r>
                <a:rPr b="0" lang="en-US" sz="1800">
                  <a:solidFill>
                    <a:srgbClr val="556660"/>
                  </a:solidFill>
                  <a:latin typeface="Arial"/>
                  <a:ea typeface="Arial"/>
                  <a:cs typeface="Arial"/>
                  <a:sym typeface="Arial"/>
                </a:rPr>
                <a:t>(generic chatbots)</a:t>
              </a:r>
              <a:endParaRPr b="0" sz="1800">
                <a:solidFill>
                  <a:srgbClr val="556660"/>
                </a:solidFill>
                <a:latin typeface="Arial"/>
                <a:ea typeface="Arial"/>
                <a:cs typeface="Arial"/>
                <a:sym typeface="Arial"/>
              </a:endParaRPr>
            </a:p>
          </p:txBody>
        </p:sp>
      </p:grpSp>
      <p:sp>
        <p:nvSpPr>
          <p:cNvPr id="177" name="Google Shape;177;g3f73c59190b_0_316"/>
          <p:cNvSpPr txBox="1"/>
          <p:nvPr/>
        </p:nvSpPr>
        <p:spPr>
          <a:xfrm>
            <a:off x="1270950" y="8258650"/>
            <a:ext cx="157461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t>This is all connected to generic AI use: provide relevant data, ask neutral questions, push back.</a:t>
            </a:r>
            <a:endParaRPr sz="2400"/>
          </a:p>
          <a:p>
            <a:pPr indent="0" lvl="0" marL="0" rtl="0" algn="l">
              <a:spcBef>
                <a:spcPts val="0"/>
              </a:spcBef>
              <a:spcAft>
                <a:spcPts val="0"/>
              </a:spcAft>
              <a:buNone/>
            </a:pPr>
            <a:r>
              <a:t/>
            </a:r>
            <a:endParaRPr sz="2400"/>
          </a:p>
          <a:p>
            <a:pPr indent="0" lvl="0" marL="0" rtl="0" algn="l">
              <a:spcBef>
                <a:spcPts val="0"/>
              </a:spcBef>
              <a:spcAft>
                <a:spcPts val="0"/>
              </a:spcAft>
              <a:buNone/>
            </a:pPr>
            <a:r>
              <a:rPr lang="en-US" sz="2400"/>
              <a:t>Example: </a:t>
            </a:r>
            <a:r>
              <a:rPr i="1" lang="en-US" sz="2400"/>
              <a:t>Review this interview protocol, provide </a:t>
            </a:r>
            <a:r>
              <a:rPr i="1" lang="en-US" sz="2400"/>
              <a:t>criticism and improvement suggestions.</a:t>
            </a:r>
            <a:r>
              <a:rPr lang="en-US" sz="2400"/>
              <a:t> </a:t>
            </a:r>
            <a:endParaRPr sz="24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2026-08-10T20:36:36Z</dcterms:created>
  <dc:creator>PptxGenJS</dc:creator>
</cp:coreProperties>
</file>