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y="10287000" cx="18288000"/>
  <p:notesSz cx="10287000" cy="18288000"/>
  <p:embeddedFontLst>
    <p:embeddedFont>
      <p:font typeface="Roboto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2" roundtripDataSignature="AMtx7mjOptzCZn2T1fQAdHTUKRhLqm/T8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font" Target="fonts/Roboto-regular.fntdata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Roboto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Roboto-boldItalic.fntdata"/><Relationship Id="rId30" Type="http://schemas.openxmlformats.org/officeDocument/2006/relationships/font" Target="fonts/Roboto-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32" Type="http://customschemas.google.com/relationships/presentationmetadata" Target="meta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" name="Google Shape;14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There are only sparse notes on slides; please see accompanied document for session outline + objectives.</a:t>
            </a:r>
            <a:endParaRPr/>
          </a:p>
        </p:txBody>
      </p:sp>
      <p:sp>
        <p:nvSpPr>
          <p:cNvPr id="15" name="Google Shape;15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f70286750f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" name="Google Shape;152;g3f70286750f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Now is the time to hand the two page interview to the students. You can use paper printouts (if worried about AI) or share it digitally.</a:t>
            </a:r>
            <a:endParaRPr/>
          </a:p>
        </p:txBody>
      </p:sp>
      <p:sp>
        <p:nvSpPr>
          <p:cNvPr id="153" name="Google Shape;153;g3f70286750f_0_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f70286750f_0_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g3f70286750f_0_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is the match in terms of quotes? </a:t>
            </a:r>
            <a:br>
              <a:rPr lang="en-US"/>
            </a:br>
            <a:r>
              <a:rPr lang="en-US"/>
              <a:t>Did participants identify many </a:t>
            </a:r>
            <a:r>
              <a:rPr lang="en-US"/>
              <a:t>quotes that were missed by AI?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Did participants miss (or dismiss) quotes identified by AI?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3f70286750f_0_3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f70286750f_0_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g3f70286750f_0_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NOTE: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Humility is completely lacking here, as is the </a:t>
            </a:r>
            <a:r>
              <a:rPr lang="en-US"/>
              <a:t>charitable</a:t>
            </a:r>
            <a:r>
              <a:rPr lang="en-US"/>
              <a:t> nature of Armstrong towards others.</a:t>
            </a:r>
            <a:endParaRPr/>
          </a:p>
        </p:txBody>
      </p:sp>
      <p:sp>
        <p:nvSpPr>
          <p:cNvPr id="183" name="Google Shape;183;g3f70286750f_0_6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f70286750f_0_3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g3f70286750f_0_3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There are no correct answers obviously. Sometimes large numbers crowd out key issues. Sometimes small details can help switch between two competing interpretations.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Large-scale coding of Armstrong’s interviews would surface plenty of revealing quotes, but it would not be able to directly discriminate between alternative readings of his character. </a:t>
            </a:r>
            <a:endParaRPr/>
          </a:p>
        </p:txBody>
      </p:sp>
      <p:sp>
        <p:nvSpPr>
          <p:cNvPr id="197" name="Google Shape;197;g3f70286750f_0_34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f70286750f_0_1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g3f70286750f_0_1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g3f70286750f_0_13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f70286750f_0_4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9" name="Google Shape;229;g3f70286750f_0_44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does this mean for research?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arenR"/>
            </a:pPr>
            <a:r>
              <a:rPr lang="en-US"/>
              <a:t>What are the complementary tasks where labor value goes up as part of research routine is automated with AI?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arenR"/>
            </a:pPr>
            <a:r>
              <a:rPr lang="en-US"/>
              <a:t>What might the new </a:t>
            </a:r>
            <a:r>
              <a:rPr lang="en-US"/>
              <a:t>innovative research practices look like that are enabled by low-cost coding and categorization of data?</a:t>
            </a:r>
            <a:endParaRPr/>
          </a:p>
        </p:txBody>
      </p:sp>
      <p:sp>
        <p:nvSpPr>
          <p:cNvPr id="230" name="Google Shape;230;g3f70286750f_0_44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f70286750f_0_18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g3f70286750f_0_18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Generally, distributed reasoning in any expert work involves artifacts that help human actors create and share interpretations. </a:t>
            </a:r>
            <a:endParaRPr/>
          </a:p>
        </p:txBody>
      </p:sp>
      <p:sp>
        <p:nvSpPr>
          <p:cNvPr id="241" name="Google Shape;241;g3f70286750f_0_18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f70286750f_0_5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9" name="Google Shape;249;g3f70286750f_0_5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3f70286750f_0_5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f70286750f_0_5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6" name="Google Shape;266;g3f70286750f_0_5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g3f70286750f_0_52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f70286750f_0_4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6" name="Google Shape;276;g3f70286750f_0_47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g3f70286750f_0_47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" name="Google Shape;2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409b5403455_0_0:notes"/>
          <p:cNvSpPr txBox="1"/>
          <p:nvPr>
            <p:ph idx="2" type="hdr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g409b5403455_0_0:notes"/>
          <p:cNvSpPr txBox="1"/>
          <p:nvPr>
            <p:ph idx="10" type="dt"/>
          </p:nvPr>
        </p:nvSpPr>
        <p:spPr>
          <a:xfrm>
            <a:off x="3884613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g409b5403455_0_0:notes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1" name="Google Shape;301;g409b5403455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g409b5403455_0_0:notes"/>
          <p:cNvSpPr txBox="1"/>
          <p:nvPr>
            <p:ph idx="11" type="ftr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g409b5403455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f70286750f_0_3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1" name="Google Shape;341;g3f70286750f_0_35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g3f70286750f_0_35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f70286750f_0_3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0" name="Google Shape;350;g3f70286750f_0_38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is the substance of the next session, so doing a good job prepares students for thorough informed discussion!</a:t>
            </a:r>
            <a:endParaRPr/>
          </a:p>
        </p:txBody>
      </p:sp>
      <p:sp>
        <p:nvSpPr>
          <p:cNvPr id="351" name="Google Shape;351;g3f70286750f_0_38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3f70286750f_0_598:notes"/>
          <p:cNvSpPr txBox="1"/>
          <p:nvPr>
            <p:ph idx="2" type="hdr"/>
          </p:nvPr>
        </p:nvSpPr>
        <p:spPr>
          <a:xfrm>
            <a:off x="0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g3f70286750f_0_598:notes"/>
          <p:cNvSpPr txBox="1"/>
          <p:nvPr>
            <p:ph idx="10" type="dt"/>
          </p:nvPr>
        </p:nvSpPr>
        <p:spPr>
          <a:xfrm>
            <a:off x="3884613" y="0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g3f70286750f_0_598:notes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6" name="Google Shape;366;g3f70286750f_0_5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g3f70286750f_0_598:notes"/>
          <p:cNvSpPr txBox="1"/>
          <p:nvPr>
            <p:ph idx="11" type="ftr"/>
          </p:nvPr>
        </p:nvSpPr>
        <p:spPr>
          <a:xfrm>
            <a:off x="0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g3f70286750f_0_59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" name="Google Shape;5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Many people (esp phd </a:t>
            </a:r>
            <a:r>
              <a:rPr lang="en-US"/>
              <a:t>students</a:t>
            </a:r>
            <a:r>
              <a:rPr lang="en-US"/>
              <a:t>) describe feeling like cheats when they use AI for writing.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Why is AI so strongly associated with AI slop in many peoples minds? Can we avoid this?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should the aspiration be in qualitative research, or research more generally? Should AI be about productivity (“power user”) or better research (“superhero”)?</a:t>
            </a:r>
            <a:endParaRPr/>
          </a:p>
        </p:txBody>
      </p:sp>
      <p:sp>
        <p:nvSpPr>
          <p:cNvPr id="52" name="Google Shape;52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" name="Google Shape;6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" name="Google Shape;7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f70286750f_0_1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g3f70286750f_0_1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g3f70286750f_0_16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f70286750f_0_2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" name="Google Shape;109;g3f70286750f_0_20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g3f70286750f_0_20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f70286750f_0_2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g3f70286750f_0_23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3f70286750f_0_23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f70286750f_0_1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g3f70286750f_0_1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g3f70286750f_0_1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enerated (g3f7254ac623_6_0)">
  <p:cSld name="Generated (g3f7254ac623_6_0)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1.png"/><Relationship Id="rId4" Type="http://schemas.openxmlformats.org/officeDocument/2006/relationships/image" Target="../media/image2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2.png"/><Relationship Id="rId4" Type="http://schemas.openxmlformats.org/officeDocument/2006/relationships/hyperlink" Target="https://thedocs.worldbank.org/en/doc/f2d3de522443c921c8cc7f28f543fd32-0050012026/original/Keynote-Address-Daron-Acemoglu-ABCDE-2026.pdf" TargetMode="External"/><Relationship Id="rId5" Type="http://schemas.openxmlformats.org/officeDocument/2006/relationships/hyperlink" Target="https://economics.mit.edu/sites/default/files/2026-03/Building%20Pro-Worker%20Artificial%20Intelligence.pdf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Relationship Id="rId4" Type="http://schemas.openxmlformats.org/officeDocument/2006/relationships/image" Target="../media/image10.png"/><Relationship Id="rId5" Type="http://schemas.openxmlformats.org/officeDocument/2006/relationships/image" Target="../media/image2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Relationship Id="rId4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"/>
          <p:cNvSpPr/>
          <p:nvPr/>
        </p:nvSpPr>
        <p:spPr>
          <a:xfrm>
            <a:off x="857250" y="2633216"/>
            <a:ext cx="9335453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Using Skimle for Qualitative Analysis 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1"/>
          <p:cNvSpPr/>
          <p:nvPr/>
        </p:nvSpPr>
        <p:spPr>
          <a:xfrm>
            <a:off x="857250" y="3128516"/>
            <a:ext cx="8741378" cy="1878211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91132"/>
              </a:lnSpc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6900"/>
              <a:buFont typeface="Arial"/>
              <a:buNone/>
            </a:pPr>
            <a:r>
              <a:rPr b="1" lang="en-US" sz="6200">
                <a:solidFill>
                  <a:srgbClr val="0F1F1C"/>
                </a:solidFill>
              </a:rPr>
              <a:t>Artificial intelligence in qualitative research</a:t>
            </a:r>
            <a:endParaRPr b="0" i="0" sz="6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1"/>
          <p:cNvSpPr/>
          <p:nvPr/>
        </p:nvSpPr>
        <p:spPr>
          <a:xfrm>
            <a:off x="857250" y="5197227"/>
            <a:ext cx="609600" cy="57150"/>
          </a:xfrm>
          <a:prstGeom prst="roundRect">
            <a:avLst>
              <a:gd fmla="val 50000" name="adj"/>
            </a:avLst>
          </a:prstGeom>
          <a:solidFill>
            <a:srgbClr val="2EB8A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1"/>
          <p:cNvSpPr/>
          <p:nvPr/>
        </p:nvSpPr>
        <p:spPr>
          <a:xfrm>
            <a:off x="857250" y="5482977"/>
            <a:ext cx="9335453" cy="50862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13563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850"/>
              <a:buFont typeface="Arial"/>
              <a:buNone/>
            </a:pPr>
            <a:r>
              <a:rPr b="1" lang="en-US" sz="2850">
                <a:solidFill>
                  <a:srgbClr val="1A2423"/>
                </a:solidFill>
              </a:rPr>
              <a:t>Rethinking research as knowledge work</a:t>
            </a:r>
            <a:endParaRPr b="0" i="0" sz="28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"/>
          <p:cNvSpPr/>
          <p:nvPr/>
        </p:nvSpPr>
        <p:spPr>
          <a:xfrm>
            <a:off x="857250" y="8220147"/>
            <a:ext cx="93354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b="1" lang="en-US" sz="2250">
                <a:solidFill>
                  <a:schemeClr val="accent3"/>
                </a:solidFill>
              </a:rPr>
              <a:t>Materials prepared by Henri Schildt</a:t>
            </a:r>
            <a:endParaRPr b="0" i="0" sz="2250" u="none" cap="none" strike="noStrike">
              <a:solidFill>
                <a:schemeClr val="accent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1"/>
          <p:cNvSpPr/>
          <p:nvPr/>
        </p:nvSpPr>
        <p:spPr>
          <a:xfrm>
            <a:off x="857250" y="8786885"/>
            <a:ext cx="9335400" cy="3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874"/>
              </a:buClr>
              <a:buSzPts val="1875"/>
              <a:buFont typeface="Arial"/>
              <a:buNone/>
            </a:pPr>
            <a:r>
              <a:rPr b="0" i="0" lang="en-US" sz="1875" u="none" cap="none" strike="noStrike">
                <a:solidFill>
                  <a:srgbClr val="6B7874"/>
                </a:solidFill>
                <a:latin typeface="Arial"/>
                <a:ea typeface="Arial"/>
                <a:cs typeface="Arial"/>
                <a:sym typeface="Arial"/>
              </a:rPr>
              <a:t>Professor of Strategy </a:t>
            </a:r>
            <a:r>
              <a:rPr lang="en-US" sz="1875">
                <a:solidFill>
                  <a:srgbClr val="6B7874"/>
                </a:solidFill>
              </a:rPr>
              <a:t>at Aalto University</a:t>
            </a:r>
            <a:endParaRPr sz="1875">
              <a:solidFill>
                <a:srgbClr val="6B7874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874"/>
              </a:buClr>
              <a:buSzPts val="1875"/>
              <a:buFont typeface="Arial"/>
              <a:buNone/>
            </a:pPr>
            <a:r>
              <a:rPr lang="en-US" sz="1875">
                <a:solidFill>
                  <a:srgbClr val="6B7874"/>
                </a:solidFill>
              </a:rPr>
              <a:t>CEO &amp; Co-founder at Skimle</a:t>
            </a:r>
            <a:endParaRPr sz="1875">
              <a:solidFill>
                <a:srgbClr val="6B7874"/>
              </a:solidFill>
            </a:endParaRPr>
          </a:p>
        </p:txBody>
      </p:sp>
      <p:sp>
        <p:nvSpPr>
          <p:cNvPr id="23" name="Google Shape;23;p1"/>
          <p:cNvSpPr/>
          <p:nvPr/>
        </p:nvSpPr>
        <p:spPr>
          <a:xfrm>
            <a:off x="10201275" y="0"/>
            <a:ext cx="8086725" cy="10287000"/>
          </a:xfrm>
          <a:prstGeom prst="rect">
            <a:avLst/>
          </a:prstGeom>
          <a:solidFill>
            <a:srgbClr val="0F1F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1"/>
          <p:cNvSpPr/>
          <p:nvPr/>
        </p:nvSpPr>
        <p:spPr>
          <a:xfrm>
            <a:off x="857250" y="6425335"/>
            <a:ext cx="93354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b="1" lang="en-US" sz="2250">
                <a:solidFill>
                  <a:srgbClr val="1A2423"/>
                </a:solidFill>
              </a:rPr>
              <a:t>&lt;Your name here&gt;</a:t>
            </a:r>
            <a:endParaRPr b="0" i="0" sz="22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" name="Google Shape;25;p1" title="Näyttökuva 2026-08-13 kello 22.06.4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01275" y="1080625"/>
            <a:ext cx="8086725" cy="78569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f70286750f_0_11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EXERCISE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g3f70286750f_0_11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Contrasting machine-coded and human-coded passages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g3f70286750f_0_11"/>
          <p:cNvSpPr/>
          <p:nvPr/>
        </p:nvSpPr>
        <p:spPr>
          <a:xfrm>
            <a:off x="1047750" y="2233626"/>
            <a:ext cx="7962900" cy="6750900"/>
          </a:xfrm>
          <a:prstGeom prst="roundRect">
            <a:avLst>
              <a:gd fmla="val 6508" name="adj"/>
            </a:avLst>
          </a:prstGeom>
          <a:solidFill>
            <a:srgbClr val="FFFFFF"/>
          </a:solidFill>
          <a:ln cap="flat" cmpd="sng" w="9525">
            <a:solidFill>
              <a:srgbClr val="E3E8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3f70286750f_0_11"/>
          <p:cNvSpPr/>
          <p:nvPr/>
        </p:nvSpPr>
        <p:spPr>
          <a:xfrm>
            <a:off x="1409100" y="2640446"/>
            <a:ext cx="7240200" cy="58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3478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250">
                <a:solidFill>
                  <a:srgbClr val="1A2423"/>
                </a:solidFill>
              </a:rPr>
              <a:t>Often coding </a:t>
            </a:r>
            <a:r>
              <a:rPr b="1" lang="en-US" sz="2250">
                <a:solidFill>
                  <a:srgbClr val="1A2423"/>
                </a:solidFill>
              </a:rPr>
              <a:t>factual</a:t>
            </a:r>
            <a:r>
              <a:rPr lang="en-US" sz="2250">
                <a:solidFill>
                  <a:srgbClr val="1A2423"/>
                </a:solidFill>
              </a:rPr>
              <a:t> information is easy for both AI and humans, but </a:t>
            </a:r>
            <a:r>
              <a:rPr b="1" lang="en-US" sz="2250">
                <a:solidFill>
                  <a:srgbClr val="1A2423"/>
                </a:solidFill>
              </a:rPr>
              <a:t>interpretation</a:t>
            </a:r>
            <a:r>
              <a:rPr lang="en-US" sz="2250">
                <a:solidFill>
                  <a:srgbClr val="1A2423"/>
                </a:solidFill>
              </a:rPr>
              <a:t> that requires reading between the lines is hard for both.</a:t>
            </a:r>
            <a:endParaRPr sz="2250">
              <a:solidFill>
                <a:srgbClr val="1A2423"/>
              </a:solidFill>
            </a:endParaRPr>
          </a:p>
          <a:p>
            <a:pPr indent="0" lvl="0" marL="0" marR="0" rtl="0" algn="l">
              <a:lnSpc>
                <a:spcPct val="123478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t/>
            </a:r>
            <a:endParaRPr sz="2250">
              <a:solidFill>
                <a:srgbClr val="1A2423"/>
              </a:solidFill>
            </a:endParaRPr>
          </a:p>
          <a:p>
            <a:pPr indent="-371475" lvl="0" marL="457200" marR="0" rtl="0" algn="l">
              <a:lnSpc>
                <a:spcPct val="123478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AutoNum type="arabicPeriod"/>
            </a:pPr>
            <a:r>
              <a:rPr b="1" lang="en-US" sz="2250">
                <a:solidFill>
                  <a:srgbClr val="1A2423"/>
                </a:solidFill>
              </a:rPr>
              <a:t>Task: </a:t>
            </a:r>
            <a:br>
              <a:rPr b="1" lang="en-US" sz="2250">
                <a:solidFill>
                  <a:srgbClr val="1A2423"/>
                </a:solidFill>
              </a:rPr>
            </a:br>
            <a:r>
              <a:rPr lang="en-US" sz="2250">
                <a:solidFill>
                  <a:srgbClr val="1A2423"/>
                </a:solidFill>
              </a:rPr>
              <a:t>Please read </a:t>
            </a:r>
            <a:r>
              <a:rPr lang="en-US" sz="2250">
                <a:solidFill>
                  <a:srgbClr val="1A2423"/>
                </a:solidFill>
              </a:rPr>
              <a:t>through</a:t>
            </a:r>
            <a:r>
              <a:rPr lang="en-US" sz="2250">
                <a:solidFill>
                  <a:srgbClr val="1A2423"/>
                </a:solidFill>
              </a:rPr>
              <a:t> the two-page interview transcript provided (</a:t>
            </a:r>
            <a:r>
              <a:rPr i="1" lang="en-US" sz="2250">
                <a:solidFill>
                  <a:srgbClr val="1A2423"/>
                </a:solidFill>
              </a:rPr>
              <a:t>print-out/electronic</a:t>
            </a:r>
            <a:r>
              <a:rPr lang="en-US" sz="2250">
                <a:solidFill>
                  <a:srgbClr val="1A2423"/>
                </a:solidFill>
              </a:rPr>
              <a:t>).</a:t>
            </a:r>
            <a:endParaRPr sz="2250">
              <a:solidFill>
                <a:srgbClr val="1A2423"/>
              </a:solidFill>
            </a:endParaRPr>
          </a:p>
          <a:p>
            <a:pPr indent="-371475" lvl="0" marL="457200" marR="0" rtl="0" algn="l">
              <a:lnSpc>
                <a:spcPct val="123478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AutoNum type="arabicPeriod"/>
            </a:pPr>
            <a:r>
              <a:rPr lang="en-US" sz="2250">
                <a:solidFill>
                  <a:srgbClr val="1A2423"/>
                </a:solidFill>
              </a:rPr>
              <a:t>Pick passages where the interviewee, Neil Armstrong, portrays his character or personal image to the interviewer and the audience.</a:t>
            </a:r>
            <a:endParaRPr sz="2250">
              <a:solidFill>
                <a:srgbClr val="1A2423"/>
              </a:solidFill>
            </a:endParaRPr>
          </a:p>
          <a:p>
            <a:pPr indent="-371475" lvl="0" marL="457200" marR="0" rtl="0" algn="l">
              <a:lnSpc>
                <a:spcPct val="123478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AutoNum type="arabicPeriod"/>
            </a:pPr>
            <a:r>
              <a:rPr lang="en-US" sz="2250">
                <a:solidFill>
                  <a:srgbClr val="1A2423"/>
                </a:solidFill>
              </a:rPr>
              <a:t>Then work in the group to discuss which quotes you highlighted and arrange them in thematic categories.</a:t>
            </a:r>
            <a:endParaRPr sz="2250">
              <a:solidFill>
                <a:srgbClr val="1A2423"/>
              </a:solidFill>
            </a:endParaRPr>
          </a:p>
          <a:p>
            <a:pPr indent="0" lvl="0" marL="0" marR="0" rtl="0" algn="l">
              <a:lnSpc>
                <a:spcPct val="123478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t/>
            </a:r>
            <a:endParaRPr sz="2250">
              <a:solidFill>
                <a:srgbClr val="1A2423"/>
              </a:solidFill>
            </a:endParaRPr>
          </a:p>
          <a:p>
            <a:pPr indent="0" lvl="0" marL="0" marR="0" rtl="0" algn="l">
              <a:lnSpc>
                <a:spcPct val="123478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250">
                <a:solidFill>
                  <a:srgbClr val="1A2423"/>
                </a:solidFill>
              </a:rPr>
              <a:t>How well do you think AI will do </a:t>
            </a:r>
            <a:r>
              <a:rPr lang="en-US" sz="2250">
                <a:solidFill>
                  <a:srgbClr val="1A2423"/>
                </a:solidFill>
              </a:rPr>
              <a:t>this</a:t>
            </a:r>
            <a:r>
              <a:rPr lang="en-US" sz="2250">
                <a:solidFill>
                  <a:srgbClr val="1A2423"/>
                </a:solidFill>
              </a:rPr>
              <a:t> job?</a:t>
            </a:r>
            <a:endParaRPr sz="2250">
              <a:solidFill>
                <a:srgbClr val="1A2423"/>
              </a:solidFill>
            </a:endParaRPr>
          </a:p>
        </p:txBody>
      </p:sp>
      <p:pic>
        <p:nvPicPr>
          <p:cNvPr id="159" name="Google Shape;159;g3f70286750f_0_11" title="Näyttökuva 2026-08-15 kello 9.42.0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06125" y="2985625"/>
            <a:ext cx="8328426" cy="5530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f70286750f_0_38"/>
          <p:cNvSpPr/>
          <p:nvPr/>
        </p:nvSpPr>
        <p:spPr>
          <a:xfrm>
            <a:off x="1047750" y="400756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COMPARISON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g3f70286750f_0_38"/>
          <p:cNvSpPr/>
          <p:nvPr/>
        </p:nvSpPr>
        <p:spPr>
          <a:xfrm>
            <a:off x="1047750" y="781756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AI coding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g3f70286750f_0_38"/>
          <p:cNvSpPr txBox="1"/>
          <p:nvPr/>
        </p:nvSpPr>
        <p:spPr>
          <a:xfrm>
            <a:off x="3137125" y="2204300"/>
            <a:ext cx="24084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Armstrong as realist, not driven by glory.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Selfless team player?</a:t>
            </a:r>
            <a:endParaRPr/>
          </a:p>
        </p:txBody>
      </p:sp>
      <p:sp>
        <p:nvSpPr>
          <p:cNvPr id="168" name="Google Shape;168;g3f70286750f_0_38"/>
          <p:cNvSpPr txBox="1"/>
          <p:nvPr/>
        </p:nvSpPr>
        <p:spPr>
          <a:xfrm>
            <a:off x="3137125" y="3532425"/>
            <a:ext cx="2408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Down to earth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Charitable?</a:t>
            </a:r>
            <a:endParaRPr/>
          </a:p>
        </p:txBody>
      </p:sp>
      <p:sp>
        <p:nvSpPr>
          <p:cNvPr id="169" name="Google Shape;169;g3f70286750f_0_38"/>
          <p:cNvSpPr txBox="1"/>
          <p:nvPr/>
        </p:nvSpPr>
        <p:spPr>
          <a:xfrm>
            <a:off x="3137125" y="4596432"/>
            <a:ext cx="2408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Modest, humble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Competent</a:t>
            </a:r>
            <a:endParaRPr/>
          </a:p>
        </p:txBody>
      </p:sp>
      <p:sp>
        <p:nvSpPr>
          <p:cNvPr id="170" name="Google Shape;170;g3f70286750f_0_38"/>
          <p:cNvSpPr txBox="1"/>
          <p:nvPr/>
        </p:nvSpPr>
        <p:spPr>
          <a:xfrm>
            <a:off x="3137125" y="6121800"/>
            <a:ext cx="24084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Charitable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Collectivist rather than individualistic</a:t>
            </a:r>
            <a:endParaRPr/>
          </a:p>
        </p:txBody>
      </p:sp>
      <p:pic>
        <p:nvPicPr>
          <p:cNvPr id="171" name="Google Shape;171;g3f70286750f_0_38" title="Näyttökuva 2026-08-15 kello 11.03.1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5530" y="-413494"/>
            <a:ext cx="12426977" cy="6073925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g3f70286750f_0_38"/>
          <p:cNvSpPr/>
          <p:nvPr/>
        </p:nvSpPr>
        <p:spPr>
          <a:xfrm>
            <a:off x="705525" y="8588925"/>
            <a:ext cx="1622700" cy="964500"/>
          </a:xfrm>
          <a:prstGeom prst="rect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3f70286750f_0_38"/>
          <p:cNvSpPr txBox="1"/>
          <p:nvPr/>
        </p:nvSpPr>
        <p:spPr>
          <a:xfrm>
            <a:off x="824050" y="8743575"/>
            <a:ext cx="1504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Quotes from the interviewer </a:t>
            </a:r>
            <a:endParaRPr b="1"/>
          </a:p>
        </p:txBody>
      </p:sp>
      <p:sp>
        <p:nvSpPr>
          <p:cNvPr id="174" name="Google Shape;174;g3f70286750f_0_38"/>
          <p:cNvSpPr/>
          <p:nvPr/>
        </p:nvSpPr>
        <p:spPr>
          <a:xfrm>
            <a:off x="10017105" y="3289881"/>
            <a:ext cx="7955400" cy="709500"/>
          </a:xfrm>
          <a:prstGeom prst="rect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3f70286750f_0_38"/>
          <p:cNvSpPr/>
          <p:nvPr/>
        </p:nvSpPr>
        <p:spPr>
          <a:xfrm>
            <a:off x="10203830" y="5260230"/>
            <a:ext cx="4291500" cy="400200"/>
          </a:xfrm>
          <a:prstGeom prst="rect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6" name="Google Shape;176;g3f70286750f_0_38" title="Näyttökuva 2026-08-15 kello 11.04.3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5530" y="5660431"/>
            <a:ext cx="12426977" cy="4641907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g3f70286750f_0_38"/>
          <p:cNvSpPr txBox="1"/>
          <p:nvPr/>
        </p:nvSpPr>
        <p:spPr>
          <a:xfrm>
            <a:off x="3137125" y="8053850"/>
            <a:ext cx="24084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Practical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Rational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Control over emotions</a:t>
            </a:r>
            <a:endParaRPr/>
          </a:p>
        </p:txBody>
      </p:sp>
      <p:sp>
        <p:nvSpPr>
          <p:cNvPr id="178" name="Google Shape;178;g3f70286750f_0_38"/>
          <p:cNvSpPr txBox="1"/>
          <p:nvPr/>
        </p:nvSpPr>
        <p:spPr>
          <a:xfrm>
            <a:off x="3137125" y="9020022"/>
            <a:ext cx="2408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Unemotional?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Unfazed, driven?</a:t>
            </a:r>
            <a:endParaRPr/>
          </a:p>
        </p:txBody>
      </p:sp>
      <p:sp>
        <p:nvSpPr>
          <p:cNvPr id="179" name="Google Shape;179;g3f70286750f_0_38"/>
          <p:cNvSpPr txBox="1"/>
          <p:nvPr/>
        </p:nvSpPr>
        <p:spPr>
          <a:xfrm>
            <a:off x="3137125" y="9770497"/>
            <a:ext cx="240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Factual, backgrounding self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f70286750f_0_60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IMPORTANCE OF PROMPTING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g3f70286750f_0_60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AI example: Skimle &amp; Fable 5 summaries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7" name="Google Shape;187;g3f70286750f_0_60" title="Näyttökuva 2026-08-15 kello 10.31.5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7650" y="2381200"/>
            <a:ext cx="10503126" cy="6904451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g3f70286750f_0_60"/>
          <p:cNvSpPr/>
          <p:nvPr/>
        </p:nvSpPr>
        <p:spPr>
          <a:xfrm>
            <a:off x="142225" y="7675125"/>
            <a:ext cx="10746900" cy="8430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9" name="Google Shape;189;g3f70286750f_0_60" title="Näyttökuva 2026-08-15 kello 10.52.47.png"/>
          <p:cNvPicPr preferRelativeResize="0"/>
          <p:nvPr/>
        </p:nvPicPr>
        <p:blipFill rotWithShape="1">
          <a:blip r:embed="rId4">
            <a:alphaModFix/>
          </a:blip>
          <a:srcRect b="0" l="0" r="4507" t="0"/>
          <a:stretch/>
        </p:blipFill>
        <p:spPr>
          <a:xfrm>
            <a:off x="11542338" y="5041825"/>
            <a:ext cx="6596625" cy="252127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g3f70286750f_0_60"/>
          <p:cNvSpPr txBox="1"/>
          <p:nvPr/>
        </p:nvSpPr>
        <p:spPr>
          <a:xfrm>
            <a:off x="11875750" y="2638850"/>
            <a:ext cx="5602500" cy="21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/>
              <a:t>The following summary was created by Fable responding to the prompt:</a:t>
            </a:r>
            <a:endParaRPr sz="2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/>
              <a:t>“</a:t>
            </a:r>
            <a:r>
              <a:rPr lang="en-US" sz="2500">
                <a:solidFill>
                  <a:srgbClr val="0B0B0B"/>
                </a:solidFill>
                <a:latin typeface="Roboto"/>
                <a:ea typeface="Roboto"/>
                <a:cs typeface="Roboto"/>
                <a:sym typeface="Roboto"/>
              </a:rPr>
              <a:t>What </a:t>
            </a:r>
            <a:r>
              <a:rPr b="1" lang="en-US" sz="2500">
                <a:solidFill>
                  <a:srgbClr val="0B0B0B"/>
                </a:solidFill>
                <a:latin typeface="Roboto"/>
                <a:ea typeface="Roboto"/>
                <a:cs typeface="Roboto"/>
                <a:sym typeface="Roboto"/>
              </a:rPr>
              <a:t>personality characteristics</a:t>
            </a:r>
            <a:r>
              <a:rPr lang="en-US" sz="2500">
                <a:solidFill>
                  <a:srgbClr val="0B0B0B"/>
                </a:solidFill>
                <a:latin typeface="Roboto"/>
                <a:ea typeface="Roboto"/>
                <a:cs typeface="Roboto"/>
                <a:sym typeface="Roboto"/>
              </a:rPr>
              <a:t> armstrong is projecting/displaying to the audience”.</a:t>
            </a:r>
            <a:endParaRPr sz="2500"/>
          </a:p>
        </p:txBody>
      </p:sp>
      <p:sp>
        <p:nvSpPr>
          <p:cNvPr id="191" name="Google Shape;191;g3f70286750f_0_60"/>
          <p:cNvSpPr txBox="1"/>
          <p:nvPr/>
        </p:nvSpPr>
        <p:spPr>
          <a:xfrm>
            <a:off x="11752439" y="8008645"/>
            <a:ext cx="6176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/>
              <a:t>Note:</a:t>
            </a:r>
            <a:r>
              <a:rPr lang="en-US" sz="2500"/>
              <a:t> </a:t>
            </a:r>
            <a:r>
              <a:rPr b="1" lang="en-US" sz="2500"/>
              <a:t>H</a:t>
            </a:r>
            <a:r>
              <a:rPr b="1" lang="en-US" sz="2500"/>
              <a:t>umility/modesty</a:t>
            </a:r>
            <a:r>
              <a:rPr lang="en-US" sz="2500"/>
              <a:t> is missing</a:t>
            </a:r>
            <a:endParaRPr sz="2500"/>
          </a:p>
        </p:txBody>
      </p:sp>
      <p:sp>
        <p:nvSpPr>
          <p:cNvPr id="192" name="Google Shape;192;g3f70286750f_0_60"/>
          <p:cNvSpPr txBox="1"/>
          <p:nvPr/>
        </p:nvSpPr>
        <p:spPr>
          <a:xfrm>
            <a:off x="501682" y="9332701"/>
            <a:ext cx="102291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/>
              <a:t>Here, t</a:t>
            </a:r>
            <a:r>
              <a:rPr lang="en-US" sz="2500"/>
              <a:t>he AI misinterpreted the intent due to ambiguous prompt “constructing personal image”.</a:t>
            </a:r>
            <a:endParaRPr sz="2500"/>
          </a:p>
        </p:txBody>
      </p:sp>
      <p:cxnSp>
        <p:nvCxnSpPr>
          <p:cNvPr id="193" name="Google Shape;193;g3f70286750f_0_60"/>
          <p:cNvCxnSpPr/>
          <p:nvPr/>
        </p:nvCxnSpPr>
        <p:spPr>
          <a:xfrm>
            <a:off x="11299622" y="2379975"/>
            <a:ext cx="0" cy="7367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f70286750f_0_344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REFLECTION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g3f70286750f_0_344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The law of large numbers in qualitative research?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g3f70286750f_0_344"/>
          <p:cNvSpPr txBox="1"/>
          <p:nvPr/>
        </p:nvSpPr>
        <p:spPr>
          <a:xfrm>
            <a:off x="1047750" y="3719400"/>
            <a:ext cx="77031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If we analyze hundreds of pages of interviews, does it matter if AI creates slightly different interpretations, if the common patterns “come through?”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In what types of research designs can we rely on AI to pick up most of the relevant stuff, and when is that not a valid approach?  </a:t>
            </a:r>
            <a:endParaRPr sz="2800"/>
          </a:p>
        </p:txBody>
      </p:sp>
      <p:pic>
        <p:nvPicPr>
          <p:cNvPr id="202" name="Google Shape;202;g3f70286750f_0_344" title="Näyttökuva 2026-08-16 kello 11.02.0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56269" y="2276998"/>
            <a:ext cx="8191500" cy="59817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03" name="Google Shape;203;g3f70286750f_0_344"/>
          <p:cNvSpPr txBox="1"/>
          <p:nvPr/>
        </p:nvSpPr>
        <p:spPr>
          <a:xfrm>
            <a:off x="9156269" y="8371098"/>
            <a:ext cx="8191500" cy="16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These are categories created by AI from the 85-page interview of Armstrong, slightly different prompt (focus on his portrayal of personal character). </a:t>
            </a:r>
            <a:endParaRPr sz="2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Do they align with your reading of the two-page excerpt?</a:t>
            </a:r>
            <a:endParaRPr sz="23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f70286750f_0_138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AGENDA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g3f70286750f_0_138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Rethinking qualitative research as knowledge work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g3f70286750f_0_138"/>
          <p:cNvSpPr/>
          <p:nvPr/>
        </p:nvSpPr>
        <p:spPr>
          <a:xfrm>
            <a:off x="1925827" y="2828920"/>
            <a:ext cx="13916100" cy="6307800"/>
          </a:xfrm>
          <a:prstGeom prst="roundRect">
            <a:avLst>
              <a:gd fmla="val 3135" name="adj"/>
            </a:avLst>
          </a:prstGeom>
          <a:solidFill>
            <a:srgbClr val="FFFFFF"/>
          </a:solidFill>
          <a:ln cap="flat" cmpd="sng" w="9525">
            <a:solidFill>
              <a:srgbClr val="E3E8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12" name="Google Shape;212;g3f70286750f_0_138"/>
          <p:cNvSpPr/>
          <p:nvPr/>
        </p:nvSpPr>
        <p:spPr>
          <a:xfrm>
            <a:off x="2361489" y="350508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g3f70286750f_0_138"/>
          <p:cNvSpPr/>
          <p:nvPr/>
        </p:nvSpPr>
        <p:spPr>
          <a:xfrm>
            <a:off x="2323389" y="350508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g3f70286750f_0_138"/>
          <p:cNvSpPr/>
          <p:nvPr/>
        </p:nvSpPr>
        <p:spPr>
          <a:xfrm>
            <a:off x="2990160" y="3460420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chemeClr val="dk1"/>
                </a:solidFill>
              </a:rPr>
              <a:t>AI as the big unknown for knowledge work and qualitative research</a:t>
            </a:r>
            <a:endParaRPr i="0" sz="2400" u="none" cap="none" strike="noStrike">
              <a:solidFill>
                <a:schemeClr val="dk1"/>
              </a:solidFill>
            </a:endParaRPr>
          </a:p>
        </p:txBody>
      </p:sp>
      <p:sp>
        <p:nvSpPr>
          <p:cNvPr id="215" name="Google Shape;215;g3f70286750f_0_138"/>
          <p:cNvSpPr/>
          <p:nvPr/>
        </p:nvSpPr>
        <p:spPr>
          <a:xfrm>
            <a:off x="2361489" y="462903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3f70286750f_0_138"/>
          <p:cNvSpPr/>
          <p:nvPr/>
        </p:nvSpPr>
        <p:spPr>
          <a:xfrm>
            <a:off x="2323389" y="462903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g3f70286750f_0_138"/>
          <p:cNvSpPr/>
          <p:nvPr/>
        </p:nvSpPr>
        <p:spPr>
          <a:xfrm>
            <a:off x="2990150" y="4614150"/>
            <a:ext cx="12598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The strengths and weaknesses of AI: tireless and mechanistic; opaque and lacking context </a:t>
            </a:r>
            <a:endParaRPr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g3f70286750f_0_138"/>
          <p:cNvSpPr/>
          <p:nvPr/>
        </p:nvSpPr>
        <p:spPr>
          <a:xfrm>
            <a:off x="2361489" y="575298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g3f70286750f_0_138"/>
          <p:cNvSpPr/>
          <p:nvPr/>
        </p:nvSpPr>
        <p:spPr>
          <a:xfrm>
            <a:off x="2323389" y="575298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g3f70286750f_0_138"/>
          <p:cNvSpPr/>
          <p:nvPr/>
        </p:nvSpPr>
        <p:spPr>
          <a:xfrm>
            <a:off x="2990150" y="5752975"/>
            <a:ext cx="12598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Exercise: coding two pages of interview with Neil Armstrong, the legendary astronaut</a:t>
            </a:r>
            <a:endParaRPr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g3f70286750f_0_138"/>
          <p:cNvSpPr/>
          <p:nvPr/>
        </p:nvSpPr>
        <p:spPr>
          <a:xfrm>
            <a:off x="2399612" y="6915012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g3f70286750f_0_138"/>
          <p:cNvSpPr/>
          <p:nvPr/>
        </p:nvSpPr>
        <p:spPr>
          <a:xfrm>
            <a:off x="2361512" y="6915012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1E9B8A"/>
                </a:solidFill>
              </a:rPr>
              <a:t>4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g3f70286750f_0_138"/>
          <p:cNvSpPr/>
          <p:nvPr/>
        </p:nvSpPr>
        <p:spPr>
          <a:xfrm>
            <a:off x="3053623" y="6915013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b="1" lang="en-US" sz="2400">
                <a:solidFill>
                  <a:srgbClr val="1A2423"/>
                </a:solidFill>
              </a:rPr>
              <a:t>Qualitative research as an instance of knowledge work: are we so special?</a:t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t/>
            </a:r>
            <a:endParaRPr sz="2400">
              <a:solidFill>
                <a:srgbClr val="1A2423"/>
              </a:solidFill>
            </a:endParaRPr>
          </a:p>
        </p:txBody>
      </p:sp>
      <p:sp>
        <p:nvSpPr>
          <p:cNvPr id="224" name="Google Shape;224;g3f70286750f_0_138"/>
          <p:cNvSpPr/>
          <p:nvPr/>
        </p:nvSpPr>
        <p:spPr>
          <a:xfrm>
            <a:off x="2399612" y="8038962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g3f70286750f_0_138"/>
          <p:cNvSpPr/>
          <p:nvPr/>
        </p:nvSpPr>
        <p:spPr>
          <a:xfrm>
            <a:off x="2361512" y="8038962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1E9B8A"/>
                </a:solidFill>
              </a:rPr>
              <a:t>5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g3f70286750f_0_138"/>
          <p:cNvSpPr/>
          <p:nvPr/>
        </p:nvSpPr>
        <p:spPr>
          <a:xfrm>
            <a:off x="3053623" y="8038967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Risks &amp; responsible practice: should I use AI and how?</a:t>
            </a:r>
            <a:endParaRPr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f70286750f_0_445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KNOWLEDGE WORK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g3f70286750f_0_445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All </a:t>
            </a:r>
            <a:r>
              <a:rPr b="1" lang="en-US" sz="4500">
                <a:solidFill>
                  <a:srgbClr val="0F1F1C"/>
                </a:solidFill>
              </a:rPr>
              <a:t>knowledge</a:t>
            </a:r>
            <a:r>
              <a:rPr b="1" lang="en-US" sz="4500">
                <a:solidFill>
                  <a:srgbClr val="0F1F1C"/>
                </a:solidFill>
              </a:rPr>
              <a:t> work is being reshaped by AI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4" name="Google Shape;234;g3f70286750f_0_445" title="Näyttökuva 2026-08-16 kello 12.33.29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1825" y="2185163"/>
            <a:ext cx="9971300" cy="6886749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g3f70286750f_0_445"/>
          <p:cNvSpPr txBox="1"/>
          <p:nvPr/>
        </p:nvSpPr>
        <p:spPr>
          <a:xfrm>
            <a:off x="794800" y="9404575"/>
            <a:ext cx="169068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/>
              <a:t>Daron Acemoglu presentation at Word Bank – </a:t>
            </a:r>
            <a:r>
              <a:rPr lang="en-US" sz="1500" u="sng">
                <a:solidFill>
                  <a:schemeClr val="hlink"/>
                </a:solidFill>
                <a:hlinkClick r:id="rId4"/>
              </a:rPr>
              <a:t>https://thedocs.worldbank.org/en/doc/f2d3de522443c921c8cc7f28f543fd32-0050012026/original/Keynote-Address-Daron-Acemoglu-ABCDE-2026.pdf</a:t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/>
              <a:t>Also: Acemoglu et al., 2026. </a:t>
            </a:r>
            <a:r>
              <a:rPr lang="en-US" sz="1500"/>
              <a:t>Building</a:t>
            </a:r>
            <a:r>
              <a:rPr lang="en-US" sz="1500"/>
              <a:t> pro-worker artificial intelligence. </a:t>
            </a:r>
            <a:r>
              <a:rPr lang="en-US" sz="1500" u="sng">
                <a:solidFill>
                  <a:schemeClr val="hlink"/>
                </a:solidFill>
                <a:hlinkClick r:id="rId5"/>
              </a:rPr>
              <a:t>https://economics.mit.edu/sites/default/files/2026-03/Building%20Pro-Worker%20Artificial%20Intelligence.pdf</a:t>
            </a:r>
            <a:endParaRPr sz="1500"/>
          </a:p>
        </p:txBody>
      </p:sp>
      <p:sp>
        <p:nvSpPr>
          <p:cNvPr id="236" name="Google Shape;236;g3f70286750f_0_445"/>
          <p:cNvSpPr txBox="1"/>
          <p:nvPr/>
        </p:nvSpPr>
        <p:spPr>
          <a:xfrm>
            <a:off x="12356120" y="2236417"/>
            <a:ext cx="52413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The more tasks you automate, the more valuable your remaining complementary expertise becomes.</a:t>
            </a:r>
            <a:br>
              <a:rPr lang="en-US" sz="2800"/>
            </a:b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800"/>
              <a:t>AI decreased e</a:t>
            </a:r>
            <a:r>
              <a:rPr i="1" lang="en-US" sz="2800"/>
              <a:t>mployment &amp; wages went for </a:t>
            </a:r>
            <a:r>
              <a:rPr i="1" lang="en-US" sz="2800"/>
              <a:t>translators</a:t>
            </a:r>
            <a:r>
              <a:rPr i="1" lang="en-US" sz="2800"/>
              <a:t> apart from specialized experts.</a:t>
            </a:r>
            <a:endParaRPr i="1" sz="2800"/>
          </a:p>
        </p:txBody>
      </p:sp>
      <p:sp>
        <p:nvSpPr>
          <p:cNvPr id="237" name="Google Shape;237;g3f70286750f_0_445"/>
          <p:cNvSpPr txBox="1"/>
          <p:nvPr/>
        </p:nvSpPr>
        <p:spPr>
          <a:xfrm>
            <a:off x="12356125" y="6401878"/>
            <a:ext cx="52413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The more we automate, the more opportunities there are for new innovative practices.</a:t>
            </a:r>
            <a:endParaRPr sz="2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f70286750f_0_182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KNOWLEDGE WORK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g3f70286750f_0_182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Science studies: expert work is scaffolded by objects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g3f70286750f_0_182"/>
          <p:cNvSpPr/>
          <p:nvPr/>
        </p:nvSpPr>
        <p:spPr>
          <a:xfrm>
            <a:off x="1687677" y="2301995"/>
            <a:ext cx="13916100" cy="6307800"/>
          </a:xfrm>
          <a:prstGeom prst="roundRect">
            <a:avLst>
              <a:gd fmla="val 3135" name="adj"/>
            </a:avLst>
          </a:prstGeom>
          <a:solidFill>
            <a:srgbClr val="FFFFFF"/>
          </a:solidFill>
          <a:ln cap="flat" cmpd="sng" w="9525">
            <a:solidFill>
              <a:srgbClr val="E3E8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46" name="Google Shape;246;g3f70286750f_0_182"/>
          <p:cNvSpPr txBox="1"/>
          <p:nvPr/>
        </p:nvSpPr>
        <p:spPr>
          <a:xfrm>
            <a:off x="3396724" y="3050624"/>
            <a:ext cx="11224800" cy="53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23809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200">
                <a:solidFill>
                  <a:schemeClr val="dk1"/>
                </a:solidFill>
              </a:rPr>
              <a:t>Star &amp; Griesemer: </a:t>
            </a:r>
            <a:r>
              <a:rPr b="1" lang="en-US" sz="3200">
                <a:solidFill>
                  <a:schemeClr val="dk1"/>
                </a:solidFill>
              </a:rPr>
              <a:t>Boundary objects </a:t>
            </a:r>
            <a:r>
              <a:rPr lang="en-US" sz="3200">
                <a:solidFill>
                  <a:schemeClr val="dk1"/>
                </a:solidFill>
              </a:rPr>
              <a:t>(communities)</a:t>
            </a:r>
            <a:endParaRPr b="1" sz="3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000000"/>
                </a:solidFill>
              </a:rPr>
              <a:t>Goodwin:</a:t>
            </a:r>
            <a:r>
              <a:rPr b="1" lang="en-US" sz="3200">
                <a:solidFill>
                  <a:srgbClr val="000000"/>
                </a:solidFill>
              </a:rPr>
              <a:t> Objects of knowledge </a:t>
            </a:r>
            <a:r>
              <a:rPr lang="en-US" sz="3200">
                <a:solidFill>
                  <a:srgbClr val="000000"/>
                </a:solidFill>
              </a:rPr>
              <a:t>(professions)</a:t>
            </a:r>
            <a:endParaRPr b="1"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23809"/>
              </a:lnSpc>
              <a:spcBef>
                <a:spcPts val="75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000000"/>
                </a:solidFill>
              </a:rPr>
              <a:t>Latour &amp; Woolgar: </a:t>
            </a:r>
            <a:r>
              <a:rPr b="1" lang="en-US" sz="3200">
                <a:solidFill>
                  <a:srgbClr val="000000"/>
                </a:solidFill>
              </a:rPr>
              <a:t>Incriptions </a:t>
            </a:r>
            <a:r>
              <a:rPr lang="en-US" sz="3200">
                <a:solidFill>
                  <a:srgbClr val="000000"/>
                </a:solidFill>
              </a:rPr>
              <a:t>(scientists)</a:t>
            </a:r>
            <a:endParaRPr b="1"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23809"/>
              </a:lnSpc>
              <a:spcBef>
                <a:spcPts val="75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000000"/>
                </a:solidFill>
              </a:rPr>
              <a:t>Knorr Cetina: </a:t>
            </a:r>
            <a:r>
              <a:rPr b="1" lang="en-US" sz="3200">
                <a:solidFill>
                  <a:srgbClr val="000000"/>
                </a:solidFill>
              </a:rPr>
              <a:t>Epistemic objects </a:t>
            </a:r>
            <a:r>
              <a:rPr lang="en-US" sz="3200">
                <a:solidFill>
                  <a:srgbClr val="000000"/>
                </a:solidFill>
              </a:rPr>
              <a:t>(scientists)</a:t>
            </a:r>
            <a:endParaRPr b="1"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23809"/>
              </a:lnSpc>
              <a:spcBef>
                <a:spcPts val="75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000000"/>
                </a:solidFill>
              </a:rPr>
              <a:t>Hutchins: </a:t>
            </a:r>
            <a:r>
              <a:rPr b="1" lang="en-US" sz="3200">
                <a:solidFill>
                  <a:srgbClr val="000000"/>
                </a:solidFill>
              </a:rPr>
              <a:t>Cognitive artifacts</a:t>
            </a:r>
            <a:r>
              <a:rPr lang="en-US" sz="3200">
                <a:solidFill>
                  <a:srgbClr val="000000"/>
                </a:solidFill>
              </a:rPr>
              <a:t> (workplace / ship)</a:t>
            </a:r>
            <a:endParaRPr b="1"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23809"/>
              </a:lnSpc>
              <a:spcBef>
                <a:spcPts val="75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000000"/>
                </a:solidFill>
              </a:rPr>
              <a:t>Pickering: </a:t>
            </a:r>
            <a:r>
              <a:rPr b="1" lang="en-US" sz="3200">
                <a:solidFill>
                  <a:srgbClr val="000000"/>
                </a:solidFill>
              </a:rPr>
              <a:t>Knowledge artifacts </a:t>
            </a:r>
            <a:r>
              <a:rPr lang="en-US" sz="3200">
                <a:solidFill>
                  <a:srgbClr val="000000"/>
                </a:solidFill>
              </a:rPr>
              <a:t>(scientists)</a:t>
            </a:r>
            <a:endParaRPr b="1"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23809"/>
              </a:lnSpc>
              <a:spcBef>
                <a:spcPts val="75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000000"/>
                </a:solidFill>
              </a:rPr>
              <a:t>Clark &amp; Chalmers: </a:t>
            </a:r>
            <a:r>
              <a:rPr b="1" lang="en-US" sz="3200">
                <a:solidFill>
                  <a:srgbClr val="000000"/>
                </a:solidFill>
              </a:rPr>
              <a:t>Extended mind </a:t>
            </a:r>
            <a:r>
              <a:rPr lang="en-US" sz="3200">
                <a:solidFill>
                  <a:srgbClr val="000000"/>
                </a:solidFill>
              </a:rPr>
              <a:t>(everyday life)</a:t>
            </a:r>
            <a:endParaRPr b="1"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23809"/>
              </a:lnSpc>
              <a:spcBef>
                <a:spcPts val="75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23809"/>
              </a:lnSpc>
              <a:spcBef>
                <a:spcPts val="75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f70286750f_0_504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KNOWLEDGE WORK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g3f70286750f_0_504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AI does not interpret, it constructs useful artifacts 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g3f70286750f_0_504"/>
          <p:cNvSpPr txBox="1"/>
          <p:nvPr/>
        </p:nvSpPr>
        <p:spPr>
          <a:xfrm>
            <a:off x="6152167" y="8840692"/>
            <a:ext cx="43677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150" lIns="136325" spcFirstLastPara="1" rIns="136325" wrap="square" tIns="68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1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Rapid construction of alternative abstractions from data</a:t>
            </a:r>
            <a:endParaRPr sz="2088"/>
          </a:p>
        </p:txBody>
      </p:sp>
      <p:sp>
        <p:nvSpPr>
          <p:cNvPr id="255" name="Google Shape;255;g3f70286750f_0_504"/>
          <p:cNvSpPr/>
          <p:nvPr/>
        </p:nvSpPr>
        <p:spPr>
          <a:xfrm>
            <a:off x="6240070" y="7444843"/>
            <a:ext cx="383400" cy="3471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E353B"/>
          </a:solidFill>
          <a:ln cap="flat" cmpd="sng" w="18950">
            <a:solidFill>
              <a:srgbClr val="64161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8150" lIns="136325" spcFirstLastPara="1" rIns="136325" wrap="square" tIns="681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13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g3f70286750f_0_504"/>
          <p:cNvSpPr/>
          <p:nvPr/>
        </p:nvSpPr>
        <p:spPr>
          <a:xfrm>
            <a:off x="9741379" y="7448670"/>
            <a:ext cx="383400" cy="3471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E353B"/>
          </a:solidFill>
          <a:ln cap="flat" cmpd="sng" w="18950">
            <a:solidFill>
              <a:srgbClr val="64161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68150" lIns="136325" spcFirstLastPara="1" rIns="136325" wrap="square" tIns="681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13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Man with light bulb idea icon – Royalty-Free Vector | VectorStock" id="257" name="Google Shape;257;g3f70286750f_0_504"/>
          <p:cNvPicPr preferRelativeResize="0"/>
          <p:nvPr/>
        </p:nvPicPr>
        <p:blipFill rotWithShape="1">
          <a:blip r:embed="rId3">
            <a:alphaModFix/>
          </a:blip>
          <a:srcRect b="20464" l="0" r="0" t="0"/>
          <a:stretch/>
        </p:blipFill>
        <p:spPr>
          <a:xfrm>
            <a:off x="3764136" y="6268540"/>
            <a:ext cx="2139664" cy="23310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rtificial Intelligence AI Icon SVG Vector &amp; PNG Free Download | UXWing" id="258" name="Google Shape;258;g3f70286750f_0_50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42907" y="6284053"/>
            <a:ext cx="2389500" cy="2389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3f70286750f_0_50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519806" y="6049251"/>
            <a:ext cx="4964411" cy="270786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g3f70286750f_0_504"/>
          <p:cNvSpPr txBox="1"/>
          <p:nvPr/>
        </p:nvSpPr>
        <p:spPr>
          <a:xfrm>
            <a:off x="3404849" y="8826334"/>
            <a:ext cx="23895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150" lIns="136325" spcFirstLastPara="1" rIns="136325" wrap="square" tIns="68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1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Individual ideas</a:t>
            </a:r>
            <a:endParaRPr sz="2088"/>
          </a:p>
        </p:txBody>
      </p:sp>
      <p:sp>
        <p:nvSpPr>
          <p:cNvPr id="261" name="Google Shape;261;g3f70286750f_0_504"/>
          <p:cNvSpPr txBox="1"/>
          <p:nvPr/>
        </p:nvSpPr>
        <p:spPr>
          <a:xfrm>
            <a:off x="10676676" y="8840690"/>
            <a:ext cx="4367700" cy="7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150" lIns="136325" spcFirstLastPara="1" rIns="136325" wrap="square" tIns="6815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1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Negotiation of shared, informed consensus</a:t>
            </a:r>
            <a:endParaRPr sz="2088"/>
          </a:p>
        </p:txBody>
      </p:sp>
      <p:sp>
        <p:nvSpPr>
          <p:cNvPr id="262" name="Google Shape;262;g3f70286750f_0_504"/>
          <p:cNvSpPr txBox="1"/>
          <p:nvPr/>
        </p:nvSpPr>
        <p:spPr>
          <a:xfrm>
            <a:off x="1224963" y="2713375"/>
            <a:ext cx="72180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980000"/>
                </a:solidFill>
              </a:rPr>
              <a:t>If AI is conceived as a substitute for human interpretation, it fares badly: it has no rationality, </a:t>
            </a:r>
            <a:r>
              <a:rPr lang="en-US" sz="2800">
                <a:solidFill>
                  <a:srgbClr val="980000"/>
                </a:solidFill>
              </a:rPr>
              <a:t>creativity</a:t>
            </a:r>
            <a:r>
              <a:rPr lang="en-US" sz="2800">
                <a:solidFill>
                  <a:srgbClr val="980000"/>
                </a:solidFill>
              </a:rPr>
              <a:t>, </a:t>
            </a:r>
            <a:r>
              <a:rPr lang="en-US" sz="2800">
                <a:solidFill>
                  <a:srgbClr val="980000"/>
                </a:solidFill>
              </a:rPr>
              <a:t>accountability</a:t>
            </a:r>
            <a:r>
              <a:rPr lang="en-US" sz="2800">
                <a:solidFill>
                  <a:srgbClr val="980000"/>
                </a:solidFill>
              </a:rPr>
              <a:t>, or ethical standing.  </a:t>
            </a:r>
            <a:endParaRPr sz="2800">
              <a:solidFill>
                <a:srgbClr val="98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98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980000"/>
                </a:solidFill>
              </a:rPr>
              <a:t>AI has no role as a qualitative researcher or author of new theory. </a:t>
            </a:r>
            <a:endParaRPr sz="2800">
              <a:solidFill>
                <a:srgbClr val="980000"/>
              </a:solidFill>
            </a:endParaRPr>
          </a:p>
        </p:txBody>
      </p:sp>
      <p:sp>
        <p:nvSpPr>
          <p:cNvPr id="263" name="Google Shape;263;g3f70286750f_0_504"/>
          <p:cNvSpPr txBox="1"/>
          <p:nvPr/>
        </p:nvSpPr>
        <p:spPr>
          <a:xfrm>
            <a:off x="9280350" y="2683609"/>
            <a:ext cx="82452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00FF"/>
                </a:solidFill>
              </a:rPr>
              <a:t>But if AI is conceived as a machine that constructs useful abstractions (“epistemic objects”) from data, akin to an x-ray machine or a video recorder, it is easy to see a more positive role in the research process.</a:t>
            </a:r>
            <a:endParaRPr sz="28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f70286750f_0_524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AGENDA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g3f70286750f_0_524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Qualitative research is so much more than interpretation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1" name="Google Shape;271;g3f70286750f_0_5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40237" y="2610275"/>
            <a:ext cx="7853851" cy="4804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g3f70286750f_0_5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3910" y="2650715"/>
            <a:ext cx="8793776" cy="4804276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g3f70286750f_0_524"/>
          <p:cNvSpPr txBox="1"/>
          <p:nvPr/>
        </p:nvSpPr>
        <p:spPr>
          <a:xfrm>
            <a:off x="1286600" y="7841900"/>
            <a:ext cx="16133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The majority of</a:t>
            </a:r>
            <a:r>
              <a:rPr lang="en-US" sz="3200"/>
              <a:t> qualitative research processes involve fairly mechanistic production of abstractions from data that make the theoretical story and interpretations feel credible and justified. </a:t>
            </a:r>
            <a:r>
              <a:rPr b="1" lang="en-US" sz="3200"/>
              <a:t>Yet, i</a:t>
            </a:r>
            <a:r>
              <a:rPr b="1" lang="en-US" sz="3200"/>
              <a:t>n some qualitative research traditions such work is marginal!</a:t>
            </a:r>
            <a:endParaRPr b="1" sz="3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f70286750f_0_477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AGENDA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g3f70286750f_0_477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Rethinking qualitative research as knowledge work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g3f70286750f_0_477"/>
          <p:cNvSpPr/>
          <p:nvPr/>
        </p:nvSpPr>
        <p:spPr>
          <a:xfrm>
            <a:off x="1925827" y="2828920"/>
            <a:ext cx="13916100" cy="6307800"/>
          </a:xfrm>
          <a:prstGeom prst="roundRect">
            <a:avLst>
              <a:gd fmla="val 3135" name="adj"/>
            </a:avLst>
          </a:prstGeom>
          <a:solidFill>
            <a:srgbClr val="FFFFFF"/>
          </a:solidFill>
          <a:ln cap="flat" cmpd="sng" w="9525">
            <a:solidFill>
              <a:srgbClr val="E3E8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82" name="Google Shape;282;g3f70286750f_0_477"/>
          <p:cNvSpPr/>
          <p:nvPr/>
        </p:nvSpPr>
        <p:spPr>
          <a:xfrm>
            <a:off x="2361489" y="350508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g3f70286750f_0_477"/>
          <p:cNvSpPr/>
          <p:nvPr/>
        </p:nvSpPr>
        <p:spPr>
          <a:xfrm>
            <a:off x="2323389" y="350508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g3f70286750f_0_477"/>
          <p:cNvSpPr/>
          <p:nvPr/>
        </p:nvSpPr>
        <p:spPr>
          <a:xfrm>
            <a:off x="2990160" y="3460420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chemeClr val="dk1"/>
                </a:solidFill>
              </a:rPr>
              <a:t>AI as the big unknown for knowledge work and qualitative research</a:t>
            </a:r>
            <a:endParaRPr i="0" sz="2400" u="none" cap="none" strike="noStrike">
              <a:solidFill>
                <a:schemeClr val="dk1"/>
              </a:solidFill>
            </a:endParaRPr>
          </a:p>
        </p:txBody>
      </p:sp>
      <p:sp>
        <p:nvSpPr>
          <p:cNvPr id="285" name="Google Shape;285;g3f70286750f_0_477"/>
          <p:cNvSpPr/>
          <p:nvPr/>
        </p:nvSpPr>
        <p:spPr>
          <a:xfrm>
            <a:off x="2361489" y="462903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g3f70286750f_0_477"/>
          <p:cNvSpPr/>
          <p:nvPr/>
        </p:nvSpPr>
        <p:spPr>
          <a:xfrm>
            <a:off x="2323389" y="462903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g3f70286750f_0_477"/>
          <p:cNvSpPr/>
          <p:nvPr/>
        </p:nvSpPr>
        <p:spPr>
          <a:xfrm>
            <a:off x="2990150" y="4614150"/>
            <a:ext cx="12598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The strengths and weaknesses of AI: tireless and mechanistic; opaque and lacking context </a:t>
            </a:r>
            <a:endParaRPr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g3f70286750f_0_477"/>
          <p:cNvSpPr/>
          <p:nvPr/>
        </p:nvSpPr>
        <p:spPr>
          <a:xfrm>
            <a:off x="2361489" y="575298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g3f70286750f_0_477"/>
          <p:cNvSpPr/>
          <p:nvPr/>
        </p:nvSpPr>
        <p:spPr>
          <a:xfrm>
            <a:off x="2323389" y="575298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g3f70286750f_0_477"/>
          <p:cNvSpPr/>
          <p:nvPr/>
        </p:nvSpPr>
        <p:spPr>
          <a:xfrm>
            <a:off x="2990150" y="5752975"/>
            <a:ext cx="12598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Exercise: coding two pages of interview with Neil Armstrong, the legendary astronaut</a:t>
            </a:r>
            <a:endParaRPr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g3f70286750f_0_477"/>
          <p:cNvSpPr/>
          <p:nvPr/>
        </p:nvSpPr>
        <p:spPr>
          <a:xfrm>
            <a:off x="2399612" y="6915012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3f70286750f_0_477"/>
          <p:cNvSpPr/>
          <p:nvPr/>
        </p:nvSpPr>
        <p:spPr>
          <a:xfrm>
            <a:off x="2361512" y="6915012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1E9B8A"/>
                </a:solidFill>
              </a:rPr>
              <a:t>4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g3f70286750f_0_477"/>
          <p:cNvSpPr/>
          <p:nvPr/>
        </p:nvSpPr>
        <p:spPr>
          <a:xfrm>
            <a:off x="3053623" y="6915013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Qualitative research as an instance of knowledge work: are we so special?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t/>
            </a:r>
            <a:endParaRPr sz="2400">
              <a:solidFill>
                <a:srgbClr val="1A2423"/>
              </a:solidFill>
            </a:endParaRPr>
          </a:p>
        </p:txBody>
      </p:sp>
      <p:sp>
        <p:nvSpPr>
          <p:cNvPr id="294" name="Google Shape;294;g3f70286750f_0_477"/>
          <p:cNvSpPr/>
          <p:nvPr/>
        </p:nvSpPr>
        <p:spPr>
          <a:xfrm>
            <a:off x="2399612" y="8038962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g3f70286750f_0_477"/>
          <p:cNvSpPr/>
          <p:nvPr/>
        </p:nvSpPr>
        <p:spPr>
          <a:xfrm>
            <a:off x="2361512" y="8038962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1E9B8A"/>
                </a:solidFill>
              </a:rPr>
              <a:t>5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g3f70286750f_0_477"/>
          <p:cNvSpPr/>
          <p:nvPr/>
        </p:nvSpPr>
        <p:spPr>
          <a:xfrm>
            <a:off x="3053623" y="8038967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b="1" lang="en-US" sz="2400">
                <a:solidFill>
                  <a:srgbClr val="1A2423"/>
                </a:solidFill>
              </a:rPr>
              <a:t>Risks &amp; responsible practice: should I use AI and how?</a:t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"/>
          <p:cNvSpPr/>
          <p:nvPr/>
        </p:nvSpPr>
        <p:spPr>
          <a:xfrm>
            <a:off x="1047750" y="762000"/>
            <a:ext cx="1781175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AGENDA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1047750" y="1143000"/>
            <a:ext cx="17811750" cy="709613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Rethinking qualitative research as knowledge work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1925827" y="2828920"/>
            <a:ext cx="13916100" cy="6307800"/>
          </a:xfrm>
          <a:prstGeom prst="roundRect">
            <a:avLst>
              <a:gd fmla="val 3135" name="adj"/>
            </a:avLst>
          </a:prstGeom>
          <a:solidFill>
            <a:srgbClr val="FFFFFF"/>
          </a:solidFill>
          <a:ln cap="flat" cmpd="sng" w="9525">
            <a:solidFill>
              <a:srgbClr val="E3E8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34" name="Google Shape;34;p2"/>
          <p:cNvSpPr/>
          <p:nvPr/>
        </p:nvSpPr>
        <p:spPr>
          <a:xfrm>
            <a:off x="2361489" y="350508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p2"/>
          <p:cNvSpPr/>
          <p:nvPr/>
        </p:nvSpPr>
        <p:spPr>
          <a:xfrm>
            <a:off x="2323389" y="350508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2"/>
          <p:cNvSpPr/>
          <p:nvPr/>
        </p:nvSpPr>
        <p:spPr>
          <a:xfrm>
            <a:off x="2990160" y="3460420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b="1" lang="en-US" sz="2400">
                <a:solidFill>
                  <a:schemeClr val="dk1"/>
                </a:solidFill>
              </a:rPr>
              <a:t>AI as the big unknown for knowledge work and qualitative research</a:t>
            </a:r>
            <a:endParaRPr b="1" i="0" sz="2400" u="none" cap="none" strike="noStrike">
              <a:solidFill>
                <a:schemeClr val="dk1"/>
              </a:solidFill>
            </a:endParaRPr>
          </a:p>
        </p:txBody>
      </p:sp>
      <p:sp>
        <p:nvSpPr>
          <p:cNvPr id="37" name="Google Shape;37;p2"/>
          <p:cNvSpPr/>
          <p:nvPr/>
        </p:nvSpPr>
        <p:spPr>
          <a:xfrm>
            <a:off x="2361489" y="462903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2"/>
          <p:cNvSpPr/>
          <p:nvPr/>
        </p:nvSpPr>
        <p:spPr>
          <a:xfrm>
            <a:off x="2323389" y="462903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2"/>
          <p:cNvSpPr/>
          <p:nvPr/>
        </p:nvSpPr>
        <p:spPr>
          <a:xfrm>
            <a:off x="2990150" y="4614150"/>
            <a:ext cx="12922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The strengths and weaknesses of AI: tireless and mechanistic; opaque and lacking context </a:t>
            </a:r>
            <a:endParaRPr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2"/>
          <p:cNvSpPr/>
          <p:nvPr/>
        </p:nvSpPr>
        <p:spPr>
          <a:xfrm>
            <a:off x="2361489" y="575298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2"/>
          <p:cNvSpPr/>
          <p:nvPr/>
        </p:nvSpPr>
        <p:spPr>
          <a:xfrm>
            <a:off x="2323389" y="575298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2"/>
          <p:cNvSpPr/>
          <p:nvPr/>
        </p:nvSpPr>
        <p:spPr>
          <a:xfrm>
            <a:off x="2990160" y="5752977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Exercise: coding two pages of </a:t>
            </a:r>
            <a:r>
              <a:rPr lang="en-US" sz="2400">
                <a:solidFill>
                  <a:srgbClr val="1A2423"/>
                </a:solidFill>
              </a:rPr>
              <a:t>interview with Neil Armstrong, the legendary astronaut</a:t>
            </a:r>
            <a:endParaRPr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2"/>
          <p:cNvSpPr/>
          <p:nvPr/>
        </p:nvSpPr>
        <p:spPr>
          <a:xfrm>
            <a:off x="2399612" y="6915012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2"/>
          <p:cNvSpPr/>
          <p:nvPr/>
        </p:nvSpPr>
        <p:spPr>
          <a:xfrm>
            <a:off x="2361512" y="6915012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1E9B8A"/>
                </a:solidFill>
              </a:rPr>
              <a:t>4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3053623" y="6915013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Qualitative research as an instance of knowledge work: are we so special?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t/>
            </a:r>
            <a:endParaRPr sz="2400">
              <a:solidFill>
                <a:srgbClr val="1A2423"/>
              </a:solidFill>
            </a:endParaRPr>
          </a:p>
        </p:txBody>
      </p:sp>
      <p:sp>
        <p:nvSpPr>
          <p:cNvPr id="46" name="Google Shape;46;p2"/>
          <p:cNvSpPr/>
          <p:nvPr/>
        </p:nvSpPr>
        <p:spPr>
          <a:xfrm>
            <a:off x="2399612" y="8038962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2"/>
          <p:cNvSpPr/>
          <p:nvPr/>
        </p:nvSpPr>
        <p:spPr>
          <a:xfrm>
            <a:off x="2361512" y="8038962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1E9B8A"/>
                </a:solidFill>
              </a:rPr>
              <a:t>5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2"/>
          <p:cNvSpPr/>
          <p:nvPr/>
        </p:nvSpPr>
        <p:spPr>
          <a:xfrm>
            <a:off x="3053623" y="8038967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Risks &amp; responsible practice: should I use AI and how?</a:t>
            </a:r>
            <a:endParaRPr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oogle Shape;305;g409b5403455_0_0"/>
          <p:cNvGrpSpPr/>
          <p:nvPr/>
        </p:nvGrpSpPr>
        <p:grpSpPr>
          <a:xfrm>
            <a:off x="1047750" y="762000"/>
            <a:ext cx="16192500" cy="1143000"/>
            <a:chOff x="1047750" y="762000"/>
            <a:chExt cx="16192500" cy="1143000"/>
          </a:xfrm>
        </p:grpSpPr>
        <p:sp>
          <p:nvSpPr>
            <p:cNvPr id="306" name="Google Shape;306;g409b5403455_0_0"/>
            <p:cNvSpPr txBox="1"/>
            <p:nvPr/>
          </p:nvSpPr>
          <p:spPr>
            <a:xfrm>
              <a:off x="1047750" y="762000"/>
              <a:ext cx="161925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1E9B8A"/>
                  </a:solidFill>
                  <a:latin typeface="Arial"/>
                  <a:ea typeface="Arial"/>
                  <a:cs typeface="Arial"/>
                  <a:sym typeface="Arial"/>
                </a:rPr>
                <a:t>AI AND QUALITATIVE RESEARCH</a:t>
              </a:r>
              <a:endParaRPr b="1" sz="1800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g409b5403455_0_0"/>
            <p:cNvSpPr txBox="1"/>
            <p:nvPr/>
          </p:nvSpPr>
          <p:spPr>
            <a:xfrm>
              <a:off x="1047750" y="1143000"/>
              <a:ext cx="16192500" cy="762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4500">
                  <a:solidFill>
                    <a:srgbClr val="0F1F1C"/>
                  </a:solidFill>
                  <a:latin typeface="Arial"/>
                  <a:ea typeface="Arial"/>
                  <a:cs typeface="Arial"/>
                  <a:sym typeface="Arial"/>
                </a:rPr>
                <a:t>Risks that need to be managed</a:t>
              </a:r>
              <a:endParaRPr b="1" sz="4500">
                <a:solidFill>
                  <a:srgbClr val="0F1F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8" name="Google Shape;308;g409b5403455_0_0"/>
          <p:cNvGrpSpPr/>
          <p:nvPr/>
        </p:nvGrpSpPr>
        <p:grpSpPr>
          <a:xfrm>
            <a:off x="1449575" y="1476608"/>
            <a:ext cx="16192500" cy="1015820"/>
            <a:chOff x="1047750" y="2286000"/>
            <a:chExt cx="16192500" cy="1107281"/>
          </a:xfrm>
        </p:grpSpPr>
        <p:sp>
          <p:nvSpPr>
            <p:cNvPr id="309" name="Google Shape;309;g409b5403455_0_0"/>
            <p:cNvSpPr/>
            <p:nvPr/>
          </p:nvSpPr>
          <p:spPr>
            <a:xfrm>
              <a:off x="1047750" y="2286000"/>
              <a:ext cx="7810500" cy="5715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" name="Google Shape;310;g409b5403455_0_0"/>
            <p:cNvSpPr txBox="1"/>
            <p:nvPr/>
          </p:nvSpPr>
          <p:spPr>
            <a:xfrm>
              <a:off x="1047750" y="2821781"/>
              <a:ext cx="7810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rgbClr val="0F1F1C"/>
                  </a:solidFill>
                  <a:latin typeface="Arial"/>
                  <a:ea typeface="Arial"/>
                  <a:cs typeface="Arial"/>
                  <a:sym typeface="Arial"/>
                </a:rPr>
                <a:t>Risk / Concern</a:t>
              </a:r>
              <a:endParaRPr b="1" sz="2400">
                <a:solidFill>
                  <a:srgbClr val="0F1F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g409b5403455_0_0"/>
            <p:cNvSpPr/>
            <p:nvPr/>
          </p:nvSpPr>
          <p:spPr>
            <a:xfrm>
              <a:off x="9429750" y="2286000"/>
              <a:ext cx="7810500" cy="5715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" name="Google Shape;312;g409b5403455_0_0"/>
            <p:cNvSpPr txBox="1"/>
            <p:nvPr/>
          </p:nvSpPr>
          <p:spPr>
            <a:xfrm>
              <a:off x="9429750" y="2821781"/>
              <a:ext cx="7810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How to manage</a:t>
              </a:r>
              <a:endParaRPr b="1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3" name="Google Shape;313;g409b5403455_0_0"/>
          <p:cNvGrpSpPr/>
          <p:nvPr/>
        </p:nvGrpSpPr>
        <p:grpSpPr>
          <a:xfrm>
            <a:off x="1440050" y="2518123"/>
            <a:ext cx="16211400" cy="1286805"/>
            <a:chOff x="1038225" y="2943225"/>
            <a:chExt cx="16211400" cy="1447800"/>
          </a:xfrm>
        </p:grpSpPr>
        <p:pic>
          <p:nvPicPr>
            <p:cNvPr id="314" name="Google Shape;314;g409b5403455_0_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038225" y="2943225"/>
              <a:ext cx="7829400" cy="1447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5" name="Google Shape;315;g409b5403455_0_0"/>
            <p:cNvSpPr txBox="1"/>
            <p:nvPr/>
          </p:nvSpPr>
          <p:spPr>
            <a:xfrm>
              <a:off x="1333500" y="3143250"/>
              <a:ext cx="7239000" cy="10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rgbClr val="1E9B8A"/>
                  </a:solidFill>
                  <a:latin typeface="Arial"/>
                  <a:ea typeface="Arial"/>
                  <a:cs typeface="Arial"/>
                  <a:sym typeface="Arial"/>
                </a:rPr>
                <a:t>Confidentiality</a:t>
              </a:r>
              <a:endParaRPr b="1" sz="2600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b="0" lang="en-US" sz="1800">
                  <a:solidFill>
                    <a:srgbClr val="556660"/>
                  </a:solidFill>
                  <a:latin typeface="Arial"/>
                  <a:ea typeface="Arial"/>
                  <a:cs typeface="Arial"/>
                  <a:sym typeface="Arial"/>
                </a:rPr>
                <a:t>Where is data processed, is it used for training?</a:t>
              </a:r>
              <a:endParaRPr b="0" sz="1800">
                <a:solidFill>
                  <a:srgbClr val="5566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16" name="Google Shape;316;g409b5403455_0_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420225" y="2943225"/>
              <a:ext cx="7829400" cy="1447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7" name="Google Shape;317;g409b5403455_0_0"/>
            <p:cNvSpPr txBox="1"/>
            <p:nvPr/>
          </p:nvSpPr>
          <p:spPr>
            <a:xfrm>
              <a:off x="9715500" y="3143250"/>
              <a:ext cx="7239000" cy="10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rgbClr val="0F1F1C"/>
                  </a:solidFill>
                </a:rPr>
                <a:t>Choose service carefully:  </a:t>
              </a:r>
              <a:r>
                <a:rPr b="0" lang="en-US" sz="2000">
                  <a:solidFill>
                    <a:srgbClr val="0F1F1C"/>
                  </a:solidFill>
                  <a:latin typeface="Arial"/>
                  <a:ea typeface="Arial"/>
                  <a:cs typeface="Arial"/>
                  <a:sym typeface="Arial"/>
                </a:rPr>
                <a:t>EU processing, DPA, no training on your document</a:t>
              </a:r>
              <a:r>
                <a:rPr lang="en-US" sz="2000">
                  <a:solidFill>
                    <a:srgbClr val="0F1F1C"/>
                  </a:solidFill>
                </a:rPr>
                <a:t>s, keep your interviewees informed!</a:t>
              </a:r>
              <a:endParaRPr b="0" sz="2000">
                <a:solidFill>
                  <a:srgbClr val="0F1F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8" name="Google Shape;318;g409b5403455_0_0"/>
          <p:cNvGrpSpPr/>
          <p:nvPr/>
        </p:nvGrpSpPr>
        <p:grpSpPr>
          <a:xfrm>
            <a:off x="1440050" y="3916873"/>
            <a:ext cx="16211400" cy="1286805"/>
            <a:chOff x="1038225" y="4562475"/>
            <a:chExt cx="16211400" cy="1447800"/>
          </a:xfrm>
        </p:grpSpPr>
        <p:pic>
          <p:nvPicPr>
            <p:cNvPr id="319" name="Google Shape;319;g409b5403455_0_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038225" y="4562475"/>
              <a:ext cx="7829400" cy="1447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0" name="Google Shape;320;g409b5403455_0_0"/>
            <p:cNvSpPr txBox="1"/>
            <p:nvPr/>
          </p:nvSpPr>
          <p:spPr>
            <a:xfrm>
              <a:off x="1333500" y="4762500"/>
              <a:ext cx="7239000" cy="10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rgbClr val="1E9B8A"/>
                  </a:solidFill>
                  <a:latin typeface="Arial"/>
                  <a:ea typeface="Arial"/>
                  <a:cs typeface="Arial"/>
                  <a:sym typeface="Arial"/>
                </a:rPr>
                <a:t>Hallucination</a:t>
              </a:r>
              <a:endParaRPr b="1" sz="2600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b="0" lang="en-US" sz="1800">
                  <a:solidFill>
                    <a:srgbClr val="556660"/>
                  </a:solidFill>
                  <a:latin typeface="Arial"/>
                  <a:ea typeface="Arial"/>
                  <a:cs typeface="Arial"/>
                  <a:sym typeface="Arial"/>
                </a:rPr>
                <a:t>Plausible themes with nothing behind them</a:t>
              </a:r>
              <a:endParaRPr b="0" sz="1800">
                <a:solidFill>
                  <a:srgbClr val="5566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21" name="Google Shape;321;g409b5403455_0_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420225" y="4562475"/>
              <a:ext cx="7829400" cy="1447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2" name="Google Shape;322;g409b5403455_0_0"/>
            <p:cNvSpPr txBox="1"/>
            <p:nvPr/>
          </p:nvSpPr>
          <p:spPr>
            <a:xfrm>
              <a:off x="9715500" y="4762500"/>
              <a:ext cx="7239000" cy="10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2000">
                  <a:solidFill>
                    <a:srgbClr val="0F1F1C"/>
                  </a:solidFill>
                  <a:latin typeface="Arial"/>
                  <a:ea typeface="Arial"/>
                  <a:cs typeface="Arial"/>
                  <a:sym typeface="Arial"/>
                </a:rPr>
                <a:t>Every insight links to its source quote. The link makes it checkable in one click — you still have to click</a:t>
              </a:r>
              <a:endParaRPr b="0" sz="2000">
                <a:solidFill>
                  <a:srgbClr val="0F1F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3" name="Google Shape;323;g409b5403455_0_0"/>
          <p:cNvGrpSpPr/>
          <p:nvPr/>
        </p:nvGrpSpPr>
        <p:grpSpPr>
          <a:xfrm>
            <a:off x="1440050" y="6714374"/>
            <a:ext cx="16211400" cy="1286805"/>
            <a:chOff x="1038225" y="6181725"/>
            <a:chExt cx="16211400" cy="1447800"/>
          </a:xfrm>
        </p:grpSpPr>
        <p:pic>
          <p:nvPicPr>
            <p:cNvPr id="324" name="Google Shape;324;g409b5403455_0_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038225" y="6181725"/>
              <a:ext cx="7829400" cy="1447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5" name="Google Shape;325;g409b5403455_0_0"/>
            <p:cNvSpPr txBox="1"/>
            <p:nvPr/>
          </p:nvSpPr>
          <p:spPr>
            <a:xfrm>
              <a:off x="1333500" y="6381750"/>
              <a:ext cx="7239000" cy="10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rgbClr val="1E9B8A"/>
                  </a:solidFill>
                  <a:latin typeface="Arial"/>
                  <a:ea typeface="Arial"/>
                  <a:cs typeface="Arial"/>
                  <a:sym typeface="Arial"/>
                </a:rPr>
                <a:t>Black Box</a:t>
              </a:r>
              <a:endParaRPr b="1" sz="2600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b="0" lang="en-US" sz="1800">
                  <a:solidFill>
                    <a:srgbClr val="556660"/>
                  </a:solidFill>
                  <a:latin typeface="Arial"/>
                  <a:ea typeface="Arial"/>
                  <a:cs typeface="Arial"/>
                  <a:sym typeface="Arial"/>
                </a:rPr>
                <a:t>Themes you can't trace back</a:t>
              </a:r>
              <a:endParaRPr b="0" sz="1800">
                <a:solidFill>
                  <a:srgbClr val="5566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26" name="Google Shape;326;g409b5403455_0_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420225" y="6181725"/>
              <a:ext cx="7829400" cy="1447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7" name="Google Shape;327;g409b5403455_0_0"/>
            <p:cNvSpPr txBox="1"/>
            <p:nvPr/>
          </p:nvSpPr>
          <p:spPr>
            <a:xfrm>
              <a:off x="9715500" y="6381750"/>
              <a:ext cx="7239000" cy="10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2000">
                  <a:solidFill>
                    <a:srgbClr val="0F1F1C"/>
                  </a:solidFill>
                  <a:latin typeface="Arial"/>
                  <a:ea typeface="Arial"/>
                  <a:cs typeface="Arial"/>
                  <a:sym typeface="Arial"/>
                </a:rPr>
                <a:t>Two-way transparency: which quotes feed a theme, and which themes a quote feeds</a:t>
              </a:r>
              <a:endParaRPr b="0" sz="2000">
                <a:solidFill>
                  <a:srgbClr val="0F1F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8" name="Google Shape;328;g409b5403455_0_0"/>
          <p:cNvGrpSpPr/>
          <p:nvPr/>
        </p:nvGrpSpPr>
        <p:grpSpPr>
          <a:xfrm>
            <a:off x="1440050" y="8113124"/>
            <a:ext cx="16211400" cy="1286805"/>
            <a:chOff x="1038225" y="7800975"/>
            <a:chExt cx="16211400" cy="1447800"/>
          </a:xfrm>
        </p:grpSpPr>
        <p:pic>
          <p:nvPicPr>
            <p:cNvPr id="329" name="Google Shape;329;g409b5403455_0_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038225" y="7800975"/>
              <a:ext cx="7829400" cy="1447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0" name="Google Shape;330;g409b5403455_0_0"/>
            <p:cNvSpPr txBox="1"/>
            <p:nvPr/>
          </p:nvSpPr>
          <p:spPr>
            <a:xfrm>
              <a:off x="1333500" y="8001000"/>
              <a:ext cx="7239000" cy="10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rgbClr val="1E9B8A"/>
                  </a:solidFill>
                  <a:latin typeface="Arial"/>
                  <a:ea typeface="Arial"/>
                  <a:cs typeface="Arial"/>
                  <a:sym typeface="Arial"/>
                </a:rPr>
                <a:t>Methodological Opacity</a:t>
              </a:r>
              <a:endParaRPr b="1" sz="2600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b="0" lang="en-US" sz="1800">
                  <a:solidFill>
                    <a:srgbClr val="556660"/>
                  </a:solidFill>
                  <a:latin typeface="Arial"/>
                  <a:ea typeface="Arial"/>
                  <a:cs typeface="Arial"/>
                  <a:sym typeface="Arial"/>
                </a:rPr>
                <a:t>Undisclosed assistance</a:t>
              </a:r>
              <a:endParaRPr b="0" sz="1800">
                <a:solidFill>
                  <a:srgbClr val="5566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31" name="Google Shape;331;g409b5403455_0_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420225" y="7800975"/>
              <a:ext cx="7829400" cy="1447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2" name="Google Shape;332;g409b5403455_0_0"/>
            <p:cNvSpPr txBox="1"/>
            <p:nvPr/>
          </p:nvSpPr>
          <p:spPr>
            <a:xfrm>
              <a:off x="9715500" y="8001000"/>
              <a:ext cx="7239000" cy="10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US" sz="2000">
                  <a:solidFill>
                    <a:srgbClr val="0F1F1C"/>
                  </a:solidFill>
                  <a:latin typeface="Arial"/>
                  <a:ea typeface="Arial"/>
                  <a:cs typeface="Arial"/>
                  <a:sym typeface="Arial"/>
                </a:rPr>
                <a:t>Disclosure in the methods section; a documented decision log</a:t>
              </a:r>
              <a:endParaRPr b="0" sz="2000">
                <a:solidFill>
                  <a:srgbClr val="0F1F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3" name="Google Shape;333;g409b5403455_0_0"/>
          <p:cNvSpPr txBox="1"/>
          <p:nvPr/>
        </p:nvSpPr>
        <p:spPr>
          <a:xfrm>
            <a:off x="1253275" y="9520067"/>
            <a:ext cx="16731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/>
              <a:t>The researcher has to take responsibility for the data &amp; conclusions. You have to know your stuff! </a:t>
            </a:r>
            <a:endParaRPr b="1" sz="2800"/>
          </a:p>
        </p:txBody>
      </p:sp>
      <p:grpSp>
        <p:nvGrpSpPr>
          <p:cNvPr id="334" name="Google Shape;334;g409b5403455_0_0"/>
          <p:cNvGrpSpPr/>
          <p:nvPr/>
        </p:nvGrpSpPr>
        <p:grpSpPr>
          <a:xfrm>
            <a:off x="1440125" y="5315624"/>
            <a:ext cx="16211400" cy="1286805"/>
            <a:chOff x="1038225" y="4562475"/>
            <a:chExt cx="16211400" cy="1447800"/>
          </a:xfrm>
        </p:grpSpPr>
        <p:pic>
          <p:nvPicPr>
            <p:cNvPr id="335" name="Google Shape;335;g409b5403455_0_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038225" y="4562475"/>
              <a:ext cx="7829400" cy="1447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6" name="Google Shape;336;g409b5403455_0_0"/>
            <p:cNvSpPr txBox="1"/>
            <p:nvPr/>
          </p:nvSpPr>
          <p:spPr>
            <a:xfrm>
              <a:off x="1333500" y="4762500"/>
              <a:ext cx="7239000" cy="10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600">
                  <a:solidFill>
                    <a:srgbClr val="1E9B8A"/>
                  </a:solidFill>
                  <a:latin typeface="Arial"/>
                  <a:ea typeface="Arial"/>
                  <a:cs typeface="Arial"/>
                  <a:sym typeface="Arial"/>
                </a:rPr>
                <a:t>Sycophancy</a:t>
              </a:r>
              <a:endParaRPr b="1" sz="2600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rtl="0" algn="l"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556660"/>
                  </a:solidFill>
                </a:rPr>
                <a:t>AI wants to confirm everything suggested by user</a:t>
              </a:r>
              <a:endParaRPr b="0" sz="1800">
                <a:solidFill>
                  <a:srgbClr val="5566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37" name="Google Shape;337;g409b5403455_0_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420225" y="4562475"/>
              <a:ext cx="7829400" cy="1447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8" name="Google Shape;338;g409b5403455_0_0"/>
            <p:cNvSpPr txBox="1"/>
            <p:nvPr/>
          </p:nvSpPr>
          <p:spPr>
            <a:xfrm>
              <a:off x="9715500" y="4762500"/>
              <a:ext cx="7239000" cy="10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rgbClr val="0F1F1C"/>
                  </a:solidFill>
                </a:rPr>
                <a:t>Attend to prompting in neutral way, verify by prompting for the opposite viewpoints or evidence. </a:t>
              </a:r>
              <a:endParaRPr b="0" sz="2000">
                <a:solidFill>
                  <a:srgbClr val="0F1F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3f70286750f_0_358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AI AND ME?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g3f70286750f_0_358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Key risk: cognitive surrender, not AI capabilities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6" name="Google Shape;346;g3f70286750f_0_3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34275" y="2972300"/>
            <a:ext cx="9753600" cy="5324475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g3f70286750f_0_358"/>
          <p:cNvSpPr txBox="1"/>
          <p:nvPr/>
        </p:nvSpPr>
        <p:spPr>
          <a:xfrm>
            <a:off x="914547" y="2629992"/>
            <a:ext cx="6087000" cy="66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Without</a:t>
            </a:r>
            <a:r>
              <a:rPr lang="en-US" sz="2800"/>
              <a:t> human judgment, AI can take you down a boring path to arid findings.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Sometimes AI outputs look too compelling, it is </a:t>
            </a:r>
            <a:r>
              <a:rPr lang="en-US" sz="2800"/>
              <a:t>difficult</a:t>
            </a:r>
            <a:r>
              <a:rPr lang="en-US" sz="2800"/>
              <a:t> to get out of the AI-produced framing to rethink: what would be an even more interesting way to analyze my data?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As long as you remain aware of AI limitations, you can ignore AI and do the work yourself. 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AI as the “untrustworthy co-author”</a:t>
            </a:r>
            <a:endParaRPr sz="28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f70286750f_0_386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EXERCISE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g3f70286750f_0_386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Home assignment for the next session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g3f70286750f_0_386"/>
          <p:cNvSpPr txBox="1"/>
          <p:nvPr/>
        </p:nvSpPr>
        <p:spPr>
          <a:xfrm>
            <a:off x="1569375" y="2171600"/>
            <a:ext cx="15537600" cy="1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/>
              <a:t>Given my own research interests and empirical data (existing or planned), how could I use AI to support me, and what are the risks? </a:t>
            </a:r>
            <a:br>
              <a:rPr b="1" lang="en-US" sz="2700"/>
            </a:br>
            <a:r>
              <a:rPr i="1" lang="en-US" sz="2700"/>
              <a:t>Write 1-2 pages that provide a basis for your Methods section in your thesis/research manuscript.</a:t>
            </a:r>
            <a:endParaRPr i="1" sz="2700"/>
          </a:p>
        </p:txBody>
      </p:sp>
      <p:sp>
        <p:nvSpPr>
          <p:cNvPr id="356" name="Google Shape;356;g3f70286750f_0_386"/>
          <p:cNvSpPr txBox="1"/>
          <p:nvPr/>
        </p:nvSpPr>
        <p:spPr>
          <a:xfrm>
            <a:off x="869900" y="8649225"/>
            <a:ext cx="168771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/>
              <a:t>Note</a:t>
            </a:r>
            <a:r>
              <a:rPr lang="en-US" sz="2800"/>
              <a:t>: To the extent you have a research plan, interview guide, or existing data, please try out general AI tools and/or Skimle. You can use the five stages depicted </a:t>
            </a:r>
            <a:r>
              <a:rPr lang="en-US" sz="2800"/>
              <a:t>above (discussed in Session #2)</a:t>
            </a:r>
            <a:r>
              <a:rPr lang="en-US" sz="2800"/>
              <a:t>.</a:t>
            </a:r>
            <a:endParaRPr sz="2800"/>
          </a:p>
        </p:txBody>
      </p:sp>
      <p:sp>
        <p:nvSpPr>
          <p:cNvPr id="357" name="Google Shape;357;g3f70286750f_0_386"/>
          <p:cNvSpPr/>
          <p:nvPr/>
        </p:nvSpPr>
        <p:spPr>
          <a:xfrm>
            <a:off x="319222" y="3883111"/>
            <a:ext cx="3382200" cy="4489500"/>
          </a:xfrm>
          <a:prstGeom prst="roundRect">
            <a:avLst>
              <a:gd fmla="val 16667" name="adj"/>
            </a:avLst>
          </a:prstGeom>
          <a:solidFill>
            <a:srgbClr val="FDF3C4"/>
          </a:solidFill>
          <a:ln cap="flat" cmpd="sng" w="100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6650" lIns="96650" spcFirstLastPara="1" rIns="96650" wrap="square" tIns="966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/>
              <a:t>Design stage</a:t>
            </a:r>
            <a:endParaRPr b="1" sz="2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Sampling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Data collection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Interview guide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Ethics review</a:t>
            </a:r>
            <a:endParaRPr sz="2300"/>
          </a:p>
        </p:txBody>
      </p:sp>
      <p:sp>
        <p:nvSpPr>
          <p:cNvPr id="358" name="Google Shape;358;g3f70286750f_0_386"/>
          <p:cNvSpPr/>
          <p:nvPr/>
        </p:nvSpPr>
        <p:spPr>
          <a:xfrm>
            <a:off x="3881797" y="3902908"/>
            <a:ext cx="3382200" cy="4489500"/>
          </a:xfrm>
          <a:prstGeom prst="roundRect">
            <a:avLst>
              <a:gd fmla="val 16667" name="adj"/>
            </a:avLst>
          </a:prstGeom>
          <a:solidFill>
            <a:srgbClr val="FDF3C4"/>
          </a:solidFill>
          <a:ln cap="flat" cmpd="sng" w="100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6650" lIns="96650" spcFirstLastPara="1" rIns="96650" wrap="square" tIns="966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/>
              <a:t>Data generation &amp; organizing </a:t>
            </a:r>
            <a:endParaRPr b="1" sz="23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Managing metadata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●"/>
            </a:pPr>
            <a:r>
              <a:rPr lang="en-US" sz="2300">
                <a:solidFill>
                  <a:schemeClr val="dk1"/>
                </a:solidFill>
              </a:rPr>
              <a:t>Transcription</a:t>
            </a:r>
            <a:endParaRPr sz="2300">
              <a:solidFill>
                <a:schemeClr val="dk1"/>
              </a:solidFill>
            </a:endParaRPr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●"/>
            </a:pPr>
            <a:r>
              <a:rPr lang="en-US" sz="2300">
                <a:solidFill>
                  <a:schemeClr val="dk1"/>
                </a:solidFill>
              </a:rPr>
              <a:t>Anonymization</a:t>
            </a:r>
            <a:endParaRPr sz="2300">
              <a:solidFill>
                <a:schemeClr val="dk1"/>
              </a:solidFill>
            </a:endParaRPr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Organizing</a:t>
            </a:r>
            <a:endParaRPr sz="2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</p:txBody>
      </p:sp>
      <p:sp>
        <p:nvSpPr>
          <p:cNvPr id="359" name="Google Shape;359;g3f70286750f_0_386"/>
          <p:cNvSpPr/>
          <p:nvPr/>
        </p:nvSpPr>
        <p:spPr>
          <a:xfrm>
            <a:off x="7444372" y="3902893"/>
            <a:ext cx="3382200" cy="4489500"/>
          </a:xfrm>
          <a:prstGeom prst="roundRect">
            <a:avLst>
              <a:gd fmla="val 16667" name="adj"/>
            </a:avLst>
          </a:prstGeom>
          <a:solidFill>
            <a:srgbClr val="FDF3C4"/>
          </a:solidFill>
          <a:ln cap="flat" cmpd="sng" w="100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6650" lIns="96650" spcFirstLastPara="1" rIns="96650" wrap="square" tIns="966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/>
              <a:t>Familiarization</a:t>
            </a:r>
            <a:endParaRPr b="1" sz="2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Narrative summaries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First-order coding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Grouping and forming themes</a:t>
            </a:r>
            <a:endParaRPr sz="2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</p:txBody>
      </p:sp>
      <p:sp>
        <p:nvSpPr>
          <p:cNvPr id="360" name="Google Shape;360;g3f70286750f_0_386"/>
          <p:cNvSpPr/>
          <p:nvPr/>
        </p:nvSpPr>
        <p:spPr>
          <a:xfrm>
            <a:off x="11006947" y="3902908"/>
            <a:ext cx="3382200" cy="4489500"/>
          </a:xfrm>
          <a:prstGeom prst="roundRect">
            <a:avLst>
              <a:gd fmla="val 16667" name="adj"/>
            </a:avLst>
          </a:prstGeom>
          <a:solidFill>
            <a:srgbClr val="FDF3C4"/>
          </a:solidFill>
          <a:ln cap="flat" cmpd="sng" w="100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6650" lIns="96650" spcFirstLastPara="1" rIns="96650" wrap="square" tIns="966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/>
              <a:t>Theorizing</a:t>
            </a:r>
            <a:endParaRPr b="1" sz="2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Framing study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Theoretical categorization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>
                <a:solidFill>
                  <a:schemeClr val="dk1"/>
                </a:solidFill>
              </a:rPr>
              <a:t>Structured comparisons</a:t>
            </a:r>
            <a:endParaRPr sz="2300">
              <a:solidFill>
                <a:schemeClr val="dk1"/>
              </a:solidFill>
            </a:endParaRPr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Theoretical narrative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Contributions</a:t>
            </a:r>
            <a:endParaRPr sz="2300"/>
          </a:p>
        </p:txBody>
      </p:sp>
      <p:sp>
        <p:nvSpPr>
          <p:cNvPr id="361" name="Google Shape;361;g3f70286750f_0_386"/>
          <p:cNvSpPr/>
          <p:nvPr/>
        </p:nvSpPr>
        <p:spPr>
          <a:xfrm>
            <a:off x="14569535" y="3883109"/>
            <a:ext cx="3489900" cy="4489500"/>
          </a:xfrm>
          <a:prstGeom prst="roundRect">
            <a:avLst>
              <a:gd fmla="val 16667" name="adj"/>
            </a:avLst>
          </a:prstGeom>
          <a:solidFill>
            <a:srgbClr val="FDF3C4"/>
          </a:solidFill>
          <a:ln cap="flat" cmpd="sng" w="100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6650" lIns="96650" spcFirstLastPara="1" rIns="96650" wrap="square" tIns="966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/>
              <a:t>Reporting</a:t>
            </a:r>
            <a:endParaRPr b="1" sz="2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Data tables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Polishing labels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Picking power quotes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Writing vignettes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Writing Findings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-US" sz="2300"/>
              <a:t>Writing Discussion</a:t>
            </a:r>
            <a:endParaRPr sz="2300"/>
          </a:p>
          <a:p>
            <a:pPr indent="-387685" lvl="0" marL="483271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●"/>
            </a:pPr>
            <a:r>
              <a:rPr lang="en-US" sz="2300">
                <a:solidFill>
                  <a:schemeClr val="dk1"/>
                </a:solidFill>
              </a:rPr>
              <a:t>Writing Methods</a:t>
            </a:r>
            <a:endParaRPr sz="2300">
              <a:solidFill>
                <a:schemeClr val="dk1"/>
              </a:solidFill>
            </a:endParaRPr>
          </a:p>
          <a:p>
            <a:pPr indent="0" lvl="0" marL="483271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3f70286750f_0_598"/>
          <p:cNvSpPr txBox="1"/>
          <p:nvPr/>
        </p:nvSpPr>
        <p:spPr>
          <a:xfrm>
            <a:off x="1047750" y="762000"/>
            <a:ext cx="161925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 b="1" sz="1800">
              <a:solidFill>
                <a:srgbClr val="1E9B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g3f70286750f_0_598"/>
          <p:cNvSpPr txBox="1"/>
          <p:nvPr/>
        </p:nvSpPr>
        <p:spPr>
          <a:xfrm>
            <a:off x="1047750" y="1143000"/>
            <a:ext cx="161925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500">
                <a:solidFill>
                  <a:srgbClr val="0F1F1C"/>
                </a:solidFill>
                <a:latin typeface="Arial"/>
                <a:ea typeface="Arial"/>
                <a:cs typeface="Arial"/>
                <a:sym typeface="Arial"/>
              </a:rPr>
              <a:t>Session summary: AI in qualitative research</a:t>
            </a:r>
            <a:endParaRPr b="1" sz="4500">
              <a:solidFill>
                <a:srgbClr val="0F1F1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2" name="Google Shape;372;g3f70286750f_0_598"/>
          <p:cNvGrpSpPr/>
          <p:nvPr/>
        </p:nvGrpSpPr>
        <p:grpSpPr>
          <a:xfrm>
            <a:off x="1047750" y="2476500"/>
            <a:ext cx="5048400" cy="6762900"/>
            <a:chOff x="0" y="0"/>
            <a:chExt cx="5048400" cy="6762900"/>
          </a:xfrm>
        </p:grpSpPr>
        <p:sp>
          <p:nvSpPr>
            <p:cNvPr id="373" name="Google Shape;373;g3f70286750f_0_598"/>
            <p:cNvSpPr/>
            <p:nvPr/>
          </p:nvSpPr>
          <p:spPr>
            <a:xfrm>
              <a:off x="0" y="0"/>
              <a:ext cx="5048400" cy="6762900"/>
            </a:xfrm>
            <a:prstGeom prst="roundRect">
              <a:avLst>
                <a:gd fmla="val 3773" name="adj"/>
              </a:avLst>
            </a:prstGeom>
            <a:solidFill>
              <a:srgbClr val="FFFFFF"/>
            </a:solidFill>
            <a:ln cap="flat" cmpd="sng" w="9525">
              <a:solidFill>
                <a:srgbClr val="E3E8E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</p:txBody>
        </p:sp>
        <p:sp>
          <p:nvSpPr>
            <p:cNvPr id="374" name="Google Shape;374;g3f70286750f_0_598"/>
            <p:cNvSpPr txBox="1"/>
            <p:nvPr/>
          </p:nvSpPr>
          <p:spPr>
            <a:xfrm>
              <a:off x="381000" y="381000"/>
              <a:ext cx="4286400" cy="600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500">
                  <a:solidFill>
                    <a:srgbClr val="1E9B8A"/>
                  </a:solidFill>
                  <a:latin typeface="Arial"/>
                  <a:ea typeface="Arial"/>
                  <a:cs typeface="Arial"/>
                  <a:sym typeface="Arial"/>
                </a:rPr>
                <a:t>Key Takeaways &amp; Concepts</a:t>
              </a:r>
              <a:endParaRPr b="1" sz="2500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52425" lvl="0" marL="457200" rtl="0" algn="l">
                <a:spcBef>
                  <a:spcPts val="1875"/>
                </a:spcBef>
                <a:spcAft>
                  <a:spcPts val="0"/>
                </a:spcAft>
                <a:buClr>
                  <a:srgbClr val="1A2423"/>
                </a:buClr>
                <a:buSzPts val="1950"/>
                <a:buFont typeface="Arial"/>
                <a:buChar char="●"/>
              </a:pPr>
              <a:r>
                <a:rPr b="1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Qualitative Rigor: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1950">
                  <a:solidFill>
                    <a:srgbClr val="1A2423"/>
                  </a:solidFill>
                </a:rPr>
                <a:t>I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nterpretations n</a:t>
              </a:r>
              <a:r>
                <a:rPr lang="en-US" sz="1950">
                  <a:solidFill>
                    <a:srgbClr val="1A2423"/>
                  </a:solidFill>
                </a:rPr>
                <a:t>eed to be backed by 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methodical production of abstractions that build theoretical credibility.</a:t>
              </a:r>
              <a:endParaRPr b="0" sz="1950">
                <a:solidFill>
                  <a:srgbClr val="1A2423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52425" lvl="0" marL="457200" rtl="0" algn="l">
                <a:spcBef>
                  <a:spcPts val="900"/>
                </a:spcBef>
                <a:spcAft>
                  <a:spcPts val="0"/>
                </a:spcAft>
                <a:buClr>
                  <a:srgbClr val="1A2423"/>
                </a:buClr>
                <a:buSzPts val="1950"/>
                <a:buFont typeface="Arial"/>
                <a:buChar char="●"/>
              </a:pPr>
              <a:r>
                <a:rPr b="1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Use </a:t>
              </a:r>
              <a:r>
                <a:rPr b="1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AI selectively: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 Powerful for mechanistic, tireless, and structural tasks but naturally lacks rich human context.</a:t>
              </a:r>
              <a:endParaRPr b="0" sz="1950">
                <a:solidFill>
                  <a:srgbClr val="1A2423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52425" lvl="0" marL="457200" rtl="0" algn="l">
                <a:spcBef>
                  <a:spcPts val="900"/>
                </a:spcBef>
                <a:spcAft>
                  <a:spcPts val="0"/>
                </a:spcAft>
                <a:buClr>
                  <a:srgbClr val="1A2423"/>
                </a:buClr>
                <a:buSzPts val="1950"/>
                <a:buFont typeface="Arial"/>
                <a:buChar char="●"/>
              </a:pPr>
              <a:r>
                <a:rPr b="1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Cognitive Surrender Risk: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 Letting the tool frame arguments can quietly anchor researchers into simplistic analytical paths.</a:t>
              </a:r>
              <a:endParaRPr b="0" sz="1950">
                <a:solidFill>
                  <a:srgbClr val="1A2423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52425" lvl="0" marL="457200" rtl="0" algn="l">
                <a:spcBef>
                  <a:spcPts val="900"/>
                </a:spcBef>
                <a:spcAft>
                  <a:spcPts val="900"/>
                </a:spcAft>
                <a:buClr>
                  <a:srgbClr val="1A2423"/>
                </a:buClr>
                <a:buSzPts val="1950"/>
                <a:buFont typeface="Arial"/>
                <a:buChar char="●"/>
              </a:pPr>
              <a:r>
                <a:rPr b="1" lang="en-US" sz="1950">
                  <a:solidFill>
                    <a:srgbClr val="1A2423"/>
                  </a:solidFill>
                </a:rPr>
                <a:t>Huge cultural change: </a:t>
              </a:r>
              <a:r>
                <a:rPr lang="en-US" sz="1950">
                  <a:solidFill>
                    <a:srgbClr val="1A2423"/>
                  </a:solidFill>
                </a:rPr>
                <a:t>Knowledge work and research are changing; consequently, many people are worried and even scared of the impact.</a:t>
              </a:r>
              <a:endParaRPr sz="1950">
                <a:solidFill>
                  <a:srgbClr val="1A2423"/>
                </a:solidFill>
              </a:endParaRPr>
            </a:p>
          </p:txBody>
        </p:sp>
      </p:grpSp>
      <p:grpSp>
        <p:nvGrpSpPr>
          <p:cNvPr id="375" name="Google Shape;375;g3f70286750f_0_598"/>
          <p:cNvGrpSpPr/>
          <p:nvPr/>
        </p:nvGrpSpPr>
        <p:grpSpPr>
          <a:xfrm>
            <a:off x="6619875" y="2476500"/>
            <a:ext cx="5048400" cy="6762900"/>
            <a:chOff x="0" y="0"/>
            <a:chExt cx="5048400" cy="6762900"/>
          </a:xfrm>
        </p:grpSpPr>
        <p:sp>
          <p:nvSpPr>
            <p:cNvPr id="376" name="Google Shape;376;g3f70286750f_0_598"/>
            <p:cNvSpPr/>
            <p:nvPr/>
          </p:nvSpPr>
          <p:spPr>
            <a:xfrm>
              <a:off x="0" y="0"/>
              <a:ext cx="5048400" cy="6762900"/>
            </a:xfrm>
            <a:prstGeom prst="roundRect">
              <a:avLst>
                <a:gd fmla="val 3773" name="adj"/>
              </a:avLst>
            </a:prstGeom>
            <a:solidFill>
              <a:srgbClr val="FFFFFF"/>
            </a:solidFill>
            <a:ln cap="flat" cmpd="sng" w="9525">
              <a:solidFill>
                <a:srgbClr val="E3E8E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</p:txBody>
        </p:sp>
        <p:sp>
          <p:nvSpPr>
            <p:cNvPr id="377" name="Google Shape;377;g3f70286750f_0_598"/>
            <p:cNvSpPr txBox="1"/>
            <p:nvPr/>
          </p:nvSpPr>
          <p:spPr>
            <a:xfrm>
              <a:off x="381000" y="381000"/>
              <a:ext cx="4286400" cy="600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500">
                  <a:solidFill>
                    <a:srgbClr val="1E9B8A"/>
                  </a:solidFill>
                  <a:latin typeface="Arial"/>
                  <a:ea typeface="Arial"/>
                  <a:cs typeface="Arial"/>
                  <a:sym typeface="Arial"/>
                </a:rPr>
                <a:t>Responsible Guidelines</a:t>
              </a:r>
              <a:endParaRPr b="1" sz="2500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52425" lvl="0" marL="457200" rtl="0" algn="l">
                <a:spcBef>
                  <a:spcPts val="1875"/>
                </a:spcBef>
                <a:spcAft>
                  <a:spcPts val="0"/>
                </a:spcAft>
                <a:buClr>
                  <a:srgbClr val="1A2423"/>
                </a:buClr>
                <a:buSzPts val="1950"/>
                <a:buFont typeface="Arial"/>
                <a:buChar char="●"/>
              </a:pPr>
              <a:r>
                <a:rPr b="1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"Untrustworthy Co-Author":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 Treat AI suggestions as rough drafts requiring meticulous verification and critical critique.</a:t>
              </a:r>
              <a:endParaRPr b="0" sz="1950">
                <a:solidFill>
                  <a:srgbClr val="1A2423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52425" lvl="0" marL="457200" rtl="0" algn="l">
                <a:spcBef>
                  <a:spcPts val="900"/>
                </a:spcBef>
                <a:spcAft>
                  <a:spcPts val="0"/>
                </a:spcAft>
                <a:buClr>
                  <a:srgbClr val="1A2423"/>
                </a:buClr>
                <a:buSzPts val="1950"/>
                <a:buFont typeface="Arial"/>
                <a:buChar char="●"/>
              </a:pPr>
              <a:r>
                <a:rPr b="1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Active Judgment: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 Intentionally step back from generated outputs to question alternative analytical structures.</a:t>
              </a:r>
              <a:endParaRPr b="0" sz="1950">
                <a:solidFill>
                  <a:srgbClr val="1A2423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52425" lvl="0" marL="457200" rtl="0" algn="l">
                <a:spcBef>
                  <a:spcPts val="900"/>
                </a:spcBef>
                <a:spcAft>
                  <a:spcPts val="900"/>
                </a:spcAft>
                <a:buClr>
                  <a:srgbClr val="1A2423"/>
                </a:buClr>
                <a:buSzPts val="1950"/>
                <a:buFont typeface="Arial"/>
                <a:buChar char="●"/>
              </a:pPr>
              <a:r>
                <a:rPr b="1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Complementary Work: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 Leverage AI tools (like Skimle) dynamically across all stages without outsourcing core theorization.</a:t>
              </a:r>
              <a:endParaRPr b="0" sz="1950">
                <a:solidFill>
                  <a:srgbClr val="1A242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8" name="Google Shape;378;g3f70286750f_0_598"/>
          <p:cNvGrpSpPr/>
          <p:nvPr/>
        </p:nvGrpSpPr>
        <p:grpSpPr>
          <a:xfrm>
            <a:off x="12192000" y="2476500"/>
            <a:ext cx="5048400" cy="6762900"/>
            <a:chOff x="0" y="0"/>
            <a:chExt cx="5048400" cy="6762900"/>
          </a:xfrm>
        </p:grpSpPr>
        <p:sp>
          <p:nvSpPr>
            <p:cNvPr id="379" name="Google Shape;379;g3f70286750f_0_598"/>
            <p:cNvSpPr/>
            <p:nvPr/>
          </p:nvSpPr>
          <p:spPr>
            <a:xfrm>
              <a:off x="0" y="0"/>
              <a:ext cx="5048400" cy="6762900"/>
            </a:xfrm>
            <a:prstGeom prst="roundRect">
              <a:avLst>
                <a:gd fmla="val 3773" name="adj"/>
              </a:avLst>
            </a:prstGeom>
            <a:solidFill>
              <a:srgbClr val="FFFFFF"/>
            </a:solidFill>
            <a:ln cap="flat" cmpd="sng" w="9525">
              <a:solidFill>
                <a:srgbClr val="E3E8E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</p:txBody>
        </p:sp>
        <p:sp>
          <p:nvSpPr>
            <p:cNvPr id="380" name="Google Shape;380;g3f70286750f_0_598"/>
            <p:cNvSpPr txBox="1"/>
            <p:nvPr/>
          </p:nvSpPr>
          <p:spPr>
            <a:xfrm>
              <a:off x="381000" y="381000"/>
              <a:ext cx="4286400" cy="600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500">
                  <a:solidFill>
                    <a:srgbClr val="1E9B8A"/>
                  </a:solidFill>
                  <a:latin typeface="Arial"/>
                  <a:ea typeface="Arial"/>
                  <a:cs typeface="Arial"/>
                  <a:sym typeface="Arial"/>
                </a:rPr>
                <a:t>Next Steps &amp; Assignment</a:t>
              </a:r>
              <a:endParaRPr b="1" sz="2500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52425" lvl="0" marL="457200" rtl="0" algn="l">
                <a:spcBef>
                  <a:spcPts val="1875"/>
                </a:spcBef>
                <a:spcAft>
                  <a:spcPts val="0"/>
                </a:spcAft>
                <a:buClr>
                  <a:srgbClr val="1A2423"/>
                </a:buClr>
                <a:buSzPts val="1950"/>
                <a:buFont typeface="Arial"/>
                <a:buChar char="●"/>
              </a:pPr>
              <a:r>
                <a:rPr b="1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Assignment Challenge: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 Evaluate how AI supports or threatens your specific empirical research tasks.</a:t>
              </a:r>
              <a:endParaRPr b="0" sz="1950">
                <a:solidFill>
                  <a:srgbClr val="1A2423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52425" lvl="0" marL="457200" rtl="0" algn="l">
                <a:spcBef>
                  <a:spcPts val="900"/>
                </a:spcBef>
                <a:spcAft>
                  <a:spcPts val="0"/>
                </a:spcAft>
                <a:buClr>
                  <a:srgbClr val="1A2423"/>
                </a:buClr>
                <a:buSzPts val="1950"/>
                <a:buFont typeface="Arial"/>
                <a:buChar char="●"/>
              </a:pPr>
              <a:r>
                <a:rPr b="1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Deliverable: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 Draft a 1-2 page essay laying a concrete baseline for your thesis Methods section.</a:t>
              </a:r>
              <a:endParaRPr b="0" sz="1950">
                <a:solidFill>
                  <a:srgbClr val="1A2423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52425" lvl="0" marL="457200" rtl="0" algn="l">
                <a:spcBef>
                  <a:spcPts val="900"/>
                </a:spcBef>
                <a:spcAft>
                  <a:spcPts val="0"/>
                </a:spcAft>
                <a:buClr>
                  <a:srgbClr val="1A2423"/>
                </a:buClr>
                <a:buSzPts val="1950"/>
                <a:buFont typeface="Arial"/>
                <a:buChar char="●"/>
              </a:pPr>
              <a:r>
                <a:rPr b="1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Practical Experimentation: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 Test AI capabilities directly </a:t>
              </a:r>
              <a:r>
                <a:rPr lang="en-US" sz="1950">
                  <a:solidFill>
                    <a:srgbClr val="1A2423"/>
                  </a:solidFill>
                </a:rPr>
                <a:t>with</a:t>
              </a:r>
              <a:r>
                <a:rPr b="0" lang="en-US" sz="1950">
                  <a:solidFill>
                    <a:srgbClr val="1A2423"/>
                  </a:solidFill>
                  <a:latin typeface="Arial"/>
                  <a:ea typeface="Arial"/>
                  <a:cs typeface="Arial"/>
                  <a:sym typeface="Arial"/>
                </a:rPr>
                <a:t> your research plan, interview guides, or current data.</a:t>
              </a:r>
              <a:endParaRPr b="0" sz="1950">
                <a:solidFill>
                  <a:srgbClr val="1A2423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52425" lvl="0" marL="457200" rtl="0" algn="l">
                <a:spcBef>
                  <a:spcPts val="900"/>
                </a:spcBef>
                <a:spcAft>
                  <a:spcPts val="900"/>
                </a:spcAft>
                <a:buClr>
                  <a:srgbClr val="1A2423"/>
                </a:buClr>
                <a:buSzPts val="1950"/>
                <a:buFont typeface="Arial"/>
                <a:buChar char="●"/>
              </a:pPr>
              <a:r>
                <a:rPr b="1" lang="en-US" sz="1950">
                  <a:solidFill>
                    <a:srgbClr val="1A2423"/>
                  </a:solidFill>
                </a:rPr>
                <a:t>Don’t worry:</a:t>
              </a:r>
              <a:r>
                <a:rPr lang="en-US" sz="1950">
                  <a:solidFill>
                    <a:srgbClr val="1A2423"/>
                  </a:solidFill>
                </a:rPr>
                <a:t> We get to specifics during the next session; if you are uncomfortable with Skimle or prompting, you can wait until the next session.</a:t>
              </a:r>
              <a:endParaRPr sz="1950">
                <a:solidFill>
                  <a:srgbClr val="1A2423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"/>
          <p:cNvSpPr/>
          <p:nvPr/>
        </p:nvSpPr>
        <p:spPr>
          <a:xfrm>
            <a:off x="1238250" y="1364456"/>
            <a:ext cx="1739265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HOW WILL AI IMPACT KNOWLEDGE WORK?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3"/>
          <p:cNvSpPr/>
          <p:nvPr/>
        </p:nvSpPr>
        <p:spPr>
          <a:xfrm>
            <a:off x="1238250" y="1745456"/>
            <a:ext cx="17392650" cy="78105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950"/>
              <a:buFont typeface="Arial"/>
              <a:buNone/>
            </a:pPr>
            <a:r>
              <a:rPr b="1" lang="en-US" sz="4750">
                <a:solidFill>
                  <a:srgbClr val="0F1F1C"/>
                </a:solidFill>
              </a:rPr>
              <a:t>Is AI for lazy people? Do you feel bad when using AI?</a:t>
            </a:r>
            <a:endParaRPr b="0" i="0" sz="47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3"/>
          <p:cNvSpPr txBox="1"/>
          <p:nvPr/>
        </p:nvSpPr>
        <p:spPr>
          <a:xfrm>
            <a:off x="2128248" y="3401529"/>
            <a:ext cx="4211400" cy="15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84675" lIns="169400" spcFirstLastPara="1" rIns="169400" wrap="square" tIns="846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965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“AI Slop”</a:t>
            </a:r>
            <a:endParaRPr sz="2594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965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965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10% effort, 60% output</a:t>
            </a:r>
            <a:endParaRPr sz="2594"/>
          </a:p>
        </p:txBody>
      </p:sp>
      <p:pic>
        <p:nvPicPr>
          <p:cNvPr id="57" name="Google Shape;5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1322" y="5039198"/>
            <a:ext cx="5425250" cy="29592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" name="Google Shape;58;p3"/>
          <p:cNvGrpSpPr/>
          <p:nvPr/>
        </p:nvGrpSpPr>
        <p:grpSpPr>
          <a:xfrm>
            <a:off x="11871803" y="3401523"/>
            <a:ext cx="5425191" cy="4596820"/>
            <a:chOff x="5857279" y="1332847"/>
            <a:chExt cx="2927946" cy="2480879"/>
          </a:xfrm>
        </p:grpSpPr>
        <p:sp>
          <p:nvSpPr>
            <p:cNvPr id="59" name="Google Shape;59;p3"/>
            <p:cNvSpPr txBox="1"/>
            <p:nvPr/>
          </p:nvSpPr>
          <p:spPr>
            <a:xfrm>
              <a:off x="6026600" y="1332847"/>
              <a:ext cx="25893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4675" lIns="169400" spcFirstLastPara="1" rIns="169400" wrap="square" tIns="846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965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“AI-powered superhero”</a:t>
              </a:r>
              <a:endParaRPr sz="2594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965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965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100% effort, 140% output</a:t>
              </a:r>
              <a:endParaRPr sz="2594"/>
            </a:p>
          </p:txBody>
        </p:sp>
        <p:pic>
          <p:nvPicPr>
            <p:cNvPr id="60" name="Google Shape;60;p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857279" y="2216665"/>
              <a:ext cx="2927946" cy="159706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1" name="Google Shape;61;p3"/>
          <p:cNvGrpSpPr/>
          <p:nvPr/>
        </p:nvGrpSpPr>
        <p:grpSpPr>
          <a:xfrm>
            <a:off x="6716154" y="3401594"/>
            <a:ext cx="5425191" cy="4596750"/>
            <a:chOff x="3074803" y="1332885"/>
            <a:chExt cx="2927946" cy="2480841"/>
          </a:xfrm>
        </p:grpSpPr>
        <p:sp>
          <p:nvSpPr>
            <p:cNvPr id="62" name="Google Shape;62;p3"/>
            <p:cNvSpPr txBox="1"/>
            <p:nvPr/>
          </p:nvSpPr>
          <p:spPr>
            <a:xfrm>
              <a:off x="3345381" y="1332885"/>
              <a:ext cx="23868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4675" lIns="169400" spcFirstLastPara="1" rIns="169400" wrap="square" tIns="846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965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“Power user”</a:t>
              </a:r>
              <a:endParaRPr sz="2594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965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965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50% effort, 100% output</a:t>
              </a:r>
              <a:endParaRPr sz="2594"/>
            </a:p>
          </p:txBody>
        </p:sp>
        <p:pic>
          <p:nvPicPr>
            <p:cNvPr id="63" name="Google Shape;63;p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074803" y="2216665"/>
              <a:ext cx="2927946" cy="159706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"/>
          <p:cNvSpPr/>
          <p:nvPr/>
        </p:nvSpPr>
        <p:spPr>
          <a:xfrm>
            <a:off x="1047750" y="742950"/>
            <a:ext cx="4149172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THE FUTURE OF OUR FIELD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4"/>
          <p:cNvSpPr/>
          <p:nvPr/>
        </p:nvSpPr>
        <p:spPr>
          <a:xfrm>
            <a:off x="1047750" y="1123950"/>
            <a:ext cx="115152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The second machine age?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YORKSHIRE WEAVERS – THE HISTORY ADDICT" id="71" name="Google Shape;7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2925" y="2111225"/>
            <a:ext cx="5661683" cy="61722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well, Story of an Industrial City: Power Looms (U.S. National Park  Service)" id="72" name="Google Shape;72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12565" y="2113185"/>
            <a:ext cx="4626235" cy="6168313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4"/>
          <p:cNvSpPr txBox="1"/>
          <p:nvPr/>
        </p:nvSpPr>
        <p:spPr>
          <a:xfrm>
            <a:off x="1179100" y="8670400"/>
            <a:ext cx="15463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Industrialization destroyed handcraft and forced people to production lines; is this what will happen to our knowledge work?</a:t>
            </a:r>
            <a:endParaRPr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"/>
          <p:cNvSpPr/>
          <p:nvPr/>
        </p:nvSpPr>
        <p:spPr>
          <a:xfrm>
            <a:off x="1047750" y="762000"/>
            <a:ext cx="1781175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THE FUTURE OF OUR FIELD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5"/>
          <p:cNvSpPr/>
          <p:nvPr/>
        </p:nvSpPr>
        <p:spPr>
          <a:xfrm>
            <a:off x="1047750" y="1143000"/>
            <a:ext cx="8252400" cy="16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Passage from New Yorker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74781" y="644549"/>
            <a:ext cx="7352126" cy="74203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5"/>
          <p:cNvSpPr txBox="1"/>
          <p:nvPr/>
        </p:nvSpPr>
        <p:spPr>
          <a:xfrm>
            <a:off x="1496493" y="3182867"/>
            <a:ext cx="7496100" cy="55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But it may not be enough to create, to contribute, to have influenced others if one feels, as I do now, that </a:t>
            </a:r>
            <a:r>
              <a:rPr b="1" i="1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very culture in which one was nourished, and to which one has given one’s best in return, is itself threatened</a:t>
            </a:r>
            <a:r>
              <a:rPr b="0" i="1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[…] I have, as many of us must have, </a:t>
            </a:r>
            <a:r>
              <a:rPr b="1" i="1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deep fears about the well-being and even survival of our world</a:t>
            </a:r>
            <a:r>
              <a:rPr b="0" i="1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b="0" i="1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i="1" sz="3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6858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Oliver Sacks in 2019</a:t>
            </a:r>
            <a:endParaRPr sz="3200"/>
          </a:p>
        </p:txBody>
      </p:sp>
      <p:sp>
        <p:nvSpPr>
          <p:cNvPr id="83" name="Google Shape;83;p5"/>
          <p:cNvSpPr txBox="1"/>
          <p:nvPr/>
        </p:nvSpPr>
        <p:spPr>
          <a:xfrm>
            <a:off x="10074775" y="8237925"/>
            <a:ext cx="73521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Original article reflects on smart phones, social media, and the end of reading.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Many have similar feelings about AI and our work, see e.g.: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Cornelissen, J. P. (2026). The Artificial Intelligence Con: The commodification of theory and the new and improved credibility crisis. </a:t>
            </a:r>
            <a:r>
              <a:rPr b="1" i="1" lang="en-US" sz="1600"/>
              <a:t>Organization Studies</a:t>
            </a:r>
            <a:r>
              <a:rPr lang="en-US" sz="1600"/>
              <a:t>.</a:t>
            </a:r>
            <a:endParaRPr sz="1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f70286750f_0_160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AGENDA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g3f70286750f_0_160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Rethinking qualitative research as knowledge work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g3f70286750f_0_160"/>
          <p:cNvSpPr/>
          <p:nvPr/>
        </p:nvSpPr>
        <p:spPr>
          <a:xfrm>
            <a:off x="1925827" y="2828920"/>
            <a:ext cx="13916100" cy="6307800"/>
          </a:xfrm>
          <a:prstGeom prst="roundRect">
            <a:avLst>
              <a:gd fmla="val 3135" name="adj"/>
            </a:avLst>
          </a:prstGeom>
          <a:solidFill>
            <a:srgbClr val="FFFFFF"/>
          </a:solidFill>
          <a:ln cap="flat" cmpd="sng" w="9525">
            <a:solidFill>
              <a:srgbClr val="E3E8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92" name="Google Shape;92;g3f70286750f_0_160"/>
          <p:cNvSpPr/>
          <p:nvPr/>
        </p:nvSpPr>
        <p:spPr>
          <a:xfrm>
            <a:off x="2361489" y="350508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g3f70286750f_0_160"/>
          <p:cNvSpPr/>
          <p:nvPr/>
        </p:nvSpPr>
        <p:spPr>
          <a:xfrm>
            <a:off x="2323389" y="350508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g3f70286750f_0_160"/>
          <p:cNvSpPr/>
          <p:nvPr/>
        </p:nvSpPr>
        <p:spPr>
          <a:xfrm>
            <a:off x="2990160" y="3460420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chemeClr val="dk1"/>
                </a:solidFill>
              </a:rPr>
              <a:t>AI as the big unknown for knowledge work and qualitative research</a:t>
            </a:r>
            <a:endParaRPr i="0" sz="2400" u="none" cap="none" strike="noStrike">
              <a:solidFill>
                <a:schemeClr val="dk1"/>
              </a:solidFill>
            </a:endParaRPr>
          </a:p>
        </p:txBody>
      </p:sp>
      <p:sp>
        <p:nvSpPr>
          <p:cNvPr id="95" name="Google Shape;95;g3f70286750f_0_160"/>
          <p:cNvSpPr/>
          <p:nvPr/>
        </p:nvSpPr>
        <p:spPr>
          <a:xfrm>
            <a:off x="2361489" y="462903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g3f70286750f_0_160"/>
          <p:cNvSpPr/>
          <p:nvPr/>
        </p:nvSpPr>
        <p:spPr>
          <a:xfrm>
            <a:off x="2323389" y="462903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g3f70286750f_0_160"/>
          <p:cNvSpPr/>
          <p:nvPr/>
        </p:nvSpPr>
        <p:spPr>
          <a:xfrm>
            <a:off x="2990150" y="4450439"/>
            <a:ext cx="115569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b="1" lang="en-US" sz="2400">
                <a:solidFill>
                  <a:srgbClr val="1A2423"/>
                </a:solidFill>
              </a:rPr>
              <a:t>The strengths and weaknesses of AI: tireless and mechanistic; opaque and lacking context </a:t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g3f70286750f_0_160"/>
          <p:cNvSpPr/>
          <p:nvPr/>
        </p:nvSpPr>
        <p:spPr>
          <a:xfrm>
            <a:off x="2361489" y="575298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g3f70286750f_0_160"/>
          <p:cNvSpPr/>
          <p:nvPr/>
        </p:nvSpPr>
        <p:spPr>
          <a:xfrm>
            <a:off x="2323389" y="575298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g3f70286750f_0_160"/>
          <p:cNvSpPr/>
          <p:nvPr/>
        </p:nvSpPr>
        <p:spPr>
          <a:xfrm>
            <a:off x="2990150" y="5752975"/>
            <a:ext cx="12598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Exercise: coding two pages of interview with Neil Armstrong, the legendary astronaut</a:t>
            </a:r>
            <a:endParaRPr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g3f70286750f_0_160"/>
          <p:cNvSpPr/>
          <p:nvPr/>
        </p:nvSpPr>
        <p:spPr>
          <a:xfrm>
            <a:off x="2399612" y="6915012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3f70286750f_0_160"/>
          <p:cNvSpPr/>
          <p:nvPr/>
        </p:nvSpPr>
        <p:spPr>
          <a:xfrm>
            <a:off x="2361512" y="6915012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1E9B8A"/>
                </a:solidFill>
              </a:rPr>
              <a:t>4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g3f70286750f_0_160"/>
          <p:cNvSpPr/>
          <p:nvPr/>
        </p:nvSpPr>
        <p:spPr>
          <a:xfrm>
            <a:off x="3053623" y="6915013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Qualitative research as an instance of knowledge work: are we so special?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t/>
            </a:r>
            <a:endParaRPr sz="2400">
              <a:solidFill>
                <a:srgbClr val="1A2423"/>
              </a:solidFill>
            </a:endParaRPr>
          </a:p>
        </p:txBody>
      </p:sp>
      <p:sp>
        <p:nvSpPr>
          <p:cNvPr id="104" name="Google Shape;104;g3f70286750f_0_160"/>
          <p:cNvSpPr/>
          <p:nvPr/>
        </p:nvSpPr>
        <p:spPr>
          <a:xfrm>
            <a:off x="2399612" y="8038962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3f70286750f_0_160"/>
          <p:cNvSpPr/>
          <p:nvPr/>
        </p:nvSpPr>
        <p:spPr>
          <a:xfrm>
            <a:off x="2361512" y="8038962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1E9B8A"/>
                </a:solidFill>
              </a:rPr>
              <a:t>5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g3f70286750f_0_160"/>
          <p:cNvSpPr/>
          <p:nvPr/>
        </p:nvSpPr>
        <p:spPr>
          <a:xfrm>
            <a:off x="3053623" y="8038967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Risks &amp; responsible practice: should I use AI and how?</a:t>
            </a:r>
            <a:endParaRPr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f70286750f_0_208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AI AND QUALITATIVE RESEARCH 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g3f70286750f_0_208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When and how should we use AI in our research?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g3f70286750f_0_208"/>
          <p:cNvSpPr/>
          <p:nvPr/>
        </p:nvSpPr>
        <p:spPr>
          <a:xfrm>
            <a:off x="1124550" y="2454400"/>
            <a:ext cx="7204800" cy="3036000"/>
          </a:xfrm>
          <a:prstGeom prst="wedgeRoundRectCallout">
            <a:avLst>
              <a:gd fmla="val -37377" name="adj1"/>
              <a:gd fmla="val 73533" name="adj2"/>
              <a:gd fmla="val 0" name="adj3"/>
            </a:avLst>
          </a:prstGeom>
          <a:solidFill>
            <a:srgbClr val="CFE2F3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What are the capabilities and limits of AI models?</a:t>
            </a:r>
            <a:endParaRPr sz="3800"/>
          </a:p>
        </p:txBody>
      </p:sp>
      <p:sp>
        <p:nvSpPr>
          <p:cNvPr id="115" name="Google Shape;115;g3f70286750f_0_208"/>
          <p:cNvSpPr/>
          <p:nvPr/>
        </p:nvSpPr>
        <p:spPr>
          <a:xfrm>
            <a:off x="3031175" y="6219725"/>
            <a:ext cx="7277700" cy="2893800"/>
          </a:xfrm>
          <a:prstGeom prst="wedgeRoundRectCallout">
            <a:avLst>
              <a:gd fmla="val 33845" name="adj1"/>
              <a:gd fmla="val 72918" name="adj2"/>
              <a:gd fmla="val 0" name="adj3"/>
            </a:avLst>
          </a:prstGeom>
          <a:solidFill>
            <a:srgbClr val="FFE599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What can go wrong when we use those models in our work?</a:t>
            </a:r>
            <a:endParaRPr sz="3800"/>
          </a:p>
        </p:txBody>
      </p:sp>
      <p:pic>
        <p:nvPicPr>
          <p:cNvPr id="116" name="Google Shape;116;g3f70286750f_0_2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83150" y="3306975"/>
            <a:ext cx="6239824" cy="388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f70286750f_0_232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AI AND QUALITATIVE RESEARCH 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g3f70286750f_0_232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Strengths</a:t>
            </a:r>
            <a:r>
              <a:rPr b="1" lang="en-US" sz="4500">
                <a:solidFill>
                  <a:srgbClr val="0F1F1C"/>
                </a:solidFill>
              </a:rPr>
              <a:t> of AI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" name="Google Shape;124;g3f70286750f_0_2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2875" y="2733775"/>
            <a:ext cx="7508375" cy="467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g3f70286750f_0_232"/>
          <p:cNvSpPr/>
          <p:nvPr/>
        </p:nvSpPr>
        <p:spPr>
          <a:xfrm>
            <a:off x="1047750" y="2514450"/>
            <a:ext cx="6593700" cy="5342400"/>
          </a:xfrm>
          <a:prstGeom prst="roundRect">
            <a:avLst>
              <a:gd fmla="val 3135" name="adj"/>
            </a:avLst>
          </a:prstGeom>
          <a:solidFill>
            <a:srgbClr val="FFFFFF"/>
          </a:solidFill>
          <a:ln cap="flat" cmpd="sng" w="9525">
            <a:solidFill>
              <a:srgbClr val="E3E8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700"/>
              <a:t>“Processing on a tap”</a:t>
            </a:r>
            <a:endParaRPr b="1" sz="2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Unlimited attention and effort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Consistency from 1st document to the 101st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Completeness: no cherry-picking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Outsider perspective to your project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No stakes, no </a:t>
            </a:r>
            <a:r>
              <a:rPr lang="en-US" sz="2400"/>
              <a:t>confirmation</a:t>
            </a:r>
            <a:r>
              <a:rPr lang="en-US" sz="2400"/>
              <a:t> bias, no groupthink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Revising coding is effortless, not pain</a:t>
            </a:r>
            <a:endParaRPr sz="2400"/>
          </a:p>
        </p:txBody>
      </p:sp>
      <p:sp>
        <p:nvSpPr>
          <p:cNvPr id="126" name="Google Shape;126;g3f70286750f_0_232"/>
          <p:cNvSpPr txBox="1"/>
          <p:nvPr/>
        </p:nvSpPr>
        <p:spPr>
          <a:xfrm>
            <a:off x="1390800" y="8392625"/>
            <a:ext cx="154866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/>
              <a:t>What are the enduring relative </a:t>
            </a:r>
            <a:r>
              <a:rPr lang="en-US" sz="5000"/>
              <a:t>strengths</a:t>
            </a:r>
            <a:r>
              <a:rPr lang="en-US" sz="5000"/>
              <a:t> of humans?</a:t>
            </a:r>
            <a:endParaRPr sz="5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F4EE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f70286750f_0_116"/>
          <p:cNvSpPr/>
          <p:nvPr/>
        </p:nvSpPr>
        <p:spPr>
          <a:xfrm>
            <a:off x="1047750" y="762000"/>
            <a:ext cx="17811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1E9B8A"/>
                </a:solidFill>
              </a:rPr>
              <a:t>AGENDA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g3f70286750f_0_116"/>
          <p:cNvSpPr/>
          <p:nvPr/>
        </p:nvSpPr>
        <p:spPr>
          <a:xfrm>
            <a:off x="1047750" y="1143000"/>
            <a:ext cx="17811900" cy="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F1C"/>
              </a:buClr>
              <a:buSzPts val="4500"/>
              <a:buFont typeface="Arial"/>
              <a:buNone/>
            </a:pPr>
            <a:r>
              <a:rPr b="1" lang="en-US" sz="4500">
                <a:solidFill>
                  <a:srgbClr val="0F1F1C"/>
                </a:solidFill>
              </a:rPr>
              <a:t>Rethinking qualitative research as knowledge work</a:t>
            </a:r>
            <a:endParaRPr b="0" i="0" sz="4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g3f70286750f_0_116"/>
          <p:cNvSpPr/>
          <p:nvPr/>
        </p:nvSpPr>
        <p:spPr>
          <a:xfrm>
            <a:off x="1925827" y="2828920"/>
            <a:ext cx="13916100" cy="6307800"/>
          </a:xfrm>
          <a:prstGeom prst="roundRect">
            <a:avLst>
              <a:gd fmla="val 3135" name="adj"/>
            </a:avLst>
          </a:prstGeom>
          <a:solidFill>
            <a:srgbClr val="FFFFFF"/>
          </a:solidFill>
          <a:ln cap="flat" cmpd="sng" w="9525">
            <a:solidFill>
              <a:srgbClr val="E3E8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35" name="Google Shape;135;g3f70286750f_0_116"/>
          <p:cNvSpPr/>
          <p:nvPr/>
        </p:nvSpPr>
        <p:spPr>
          <a:xfrm>
            <a:off x="2361489" y="350508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3f70286750f_0_116"/>
          <p:cNvSpPr/>
          <p:nvPr/>
        </p:nvSpPr>
        <p:spPr>
          <a:xfrm>
            <a:off x="2323389" y="350508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g3f70286750f_0_116"/>
          <p:cNvSpPr/>
          <p:nvPr/>
        </p:nvSpPr>
        <p:spPr>
          <a:xfrm>
            <a:off x="2990160" y="3460420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chemeClr val="dk1"/>
                </a:solidFill>
              </a:rPr>
              <a:t>AI as the big unknown for knowledge work and qualitative research</a:t>
            </a:r>
            <a:endParaRPr i="0" sz="2400" u="none" cap="none" strike="noStrike">
              <a:solidFill>
                <a:schemeClr val="dk1"/>
              </a:solidFill>
            </a:endParaRPr>
          </a:p>
        </p:txBody>
      </p:sp>
      <p:sp>
        <p:nvSpPr>
          <p:cNvPr id="138" name="Google Shape;138;g3f70286750f_0_116"/>
          <p:cNvSpPr/>
          <p:nvPr/>
        </p:nvSpPr>
        <p:spPr>
          <a:xfrm>
            <a:off x="2361489" y="462903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3f70286750f_0_116"/>
          <p:cNvSpPr/>
          <p:nvPr/>
        </p:nvSpPr>
        <p:spPr>
          <a:xfrm>
            <a:off x="2323389" y="462903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g3f70286750f_0_116"/>
          <p:cNvSpPr/>
          <p:nvPr/>
        </p:nvSpPr>
        <p:spPr>
          <a:xfrm>
            <a:off x="2990150" y="4614150"/>
            <a:ext cx="127890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The strengths and weaknesses of AI: tireless and mechanistic; opaque and lacking context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t/>
            </a:r>
            <a:endParaRPr sz="2400">
              <a:solidFill>
                <a:srgbClr val="1A2423"/>
              </a:solidFill>
            </a:endParaRPr>
          </a:p>
        </p:txBody>
      </p:sp>
      <p:sp>
        <p:nvSpPr>
          <p:cNvPr id="141" name="Google Shape;141;g3f70286750f_0_116"/>
          <p:cNvSpPr/>
          <p:nvPr/>
        </p:nvSpPr>
        <p:spPr>
          <a:xfrm>
            <a:off x="2361489" y="5752981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g3f70286750f_0_116"/>
          <p:cNvSpPr/>
          <p:nvPr/>
        </p:nvSpPr>
        <p:spPr>
          <a:xfrm>
            <a:off x="2323389" y="5752981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i="0" lang="en-US" sz="1650" u="none" cap="none" strike="noStrike">
                <a:solidFill>
                  <a:srgbClr val="1E9B8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g3f70286750f_0_116"/>
          <p:cNvSpPr/>
          <p:nvPr/>
        </p:nvSpPr>
        <p:spPr>
          <a:xfrm>
            <a:off x="2990150" y="5752975"/>
            <a:ext cx="12598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b="1" lang="en-US" sz="2400">
                <a:solidFill>
                  <a:srgbClr val="1A2423"/>
                </a:solidFill>
              </a:rPr>
              <a:t>Exercise: coding two pages of interview with Neil Armstrong, the legendary astronaut</a:t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g3f70286750f_0_116"/>
          <p:cNvSpPr/>
          <p:nvPr/>
        </p:nvSpPr>
        <p:spPr>
          <a:xfrm>
            <a:off x="2399612" y="6915012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3f70286750f_0_116"/>
          <p:cNvSpPr/>
          <p:nvPr/>
        </p:nvSpPr>
        <p:spPr>
          <a:xfrm>
            <a:off x="2361512" y="6915012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1E9B8A"/>
                </a:solidFill>
              </a:rPr>
              <a:t>4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g3f70286750f_0_116"/>
          <p:cNvSpPr/>
          <p:nvPr/>
        </p:nvSpPr>
        <p:spPr>
          <a:xfrm>
            <a:off x="3053623" y="6915013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Qualitative research as an instance of knowledge work: are we so special?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t/>
            </a:r>
            <a:endParaRPr sz="2400">
              <a:solidFill>
                <a:srgbClr val="1A2423"/>
              </a:solidFill>
            </a:endParaRPr>
          </a:p>
        </p:txBody>
      </p:sp>
      <p:sp>
        <p:nvSpPr>
          <p:cNvPr id="147" name="Google Shape;147;g3f70286750f_0_116"/>
          <p:cNvSpPr/>
          <p:nvPr/>
        </p:nvSpPr>
        <p:spPr>
          <a:xfrm>
            <a:off x="2399612" y="8038962"/>
            <a:ext cx="419100" cy="419100"/>
          </a:xfrm>
          <a:prstGeom prst="ellipse">
            <a:avLst/>
          </a:prstGeom>
          <a:solidFill>
            <a:srgbClr val="CFEF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3f70286750f_0_116"/>
          <p:cNvSpPr/>
          <p:nvPr/>
        </p:nvSpPr>
        <p:spPr>
          <a:xfrm>
            <a:off x="2361512" y="8038962"/>
            <a:ext cx="495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5400" lIns="25400" spcFirstLastPara="1" rIns="25400" wrap="square" tIns="254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9B8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1E9B8A"/>
                </a:solidFill>
              </a:rPr>
              <a:t>5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g3f70286750f_0_116"/>
          <p:cNvSpPr/>
          <p:nvPr/>
        </p:nvSpPr>
        <p:spPr>
          <a:xfrm>
            <a:off x="3053623" y="8038967"/>
            <a:ext cx="12252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1739"/>
              </a:lnSpc>
              <a:spcBef>
                <a:spcPts val="0"/>
              </a:spcBef>
              <a:spcAft>
                <a:spcPts val="0"/>
              </a:spcAft>
              <a:buClr>
                <a:srgbClr val="1A2423"/>
              </a:buClr>
              <a:buSzPts val="2250"/>
              <a:buFont typeface="Arial"/>
              <a:buNone/>
            </a:pPr>
            <a:r>
              <a:rPr lang="en-US" sz="2400">
                <a:solidFill>
                  <a:srgbClr val="1A2423"/>
                </a:solidFill>
              </a:rPr>
              <a:t>Risks &amp; responsible practice: should I use AI and how?</a:t>
            </a:r>
            <a:endParaRPr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2026-08-10T20:36:36Z</dcterms:created>
  <dc:creator>PptxGenJS</dc:creator>
</cp:coreProperties>
</file>